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notesSlides/notesSlide3.xml" ContentType="application/vnd.openxmlformats-officedocument.presentationml.notesSlide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30"/>
  </p:notesMasterIdLst>
  <p:sldIdLst>
    <p:sldId id="256" r:id="rId5"/>
    <p:sldId id="261" r:id="rId6"/>
    <p:sldId id="370" r:id="rId7"/>
    <p:sldId id="374" r:id="rId8"/>
    <p:sldId id="381" r:id="rId9"/>
    <p:sldId id="360" r:id="rId10"/>
    <p:sldId id="361" r:id="rId11"/>
    <p:sldId id="362" r:id="rId12"/>
    <p:sldId id="363" r:id="rId13"/>
    <p:sldId id="364" r:id="rId14"/>
    <p:sldId id="365" r:id="rId15"/>
    <p:sldId id="276" r:id="rId16"/>
    <p:sldId id="272" r:id="rId17"/>
    <p:sldId id="329" r:id="rId18"/>
    <p:sldId id="323" r:id="rId19"/>
    <p:sldId id="383" r:id="rId20"/>
    <p:sldId id="315" r:id="rId21"/>
    <p:sldId id="322" r:id="rId22"/>
    <p:sldId id="313" r:id="rId23"/>
    <p:sldId id="367" r:id="rId24"/>
    <p:sldId id="324" r:id="rId25"/>
    <p:sldId id="298" r:id="rId26"/>
    <p:sldId id="299" r:id="rId27"/>
    <p:sldId id="293" r:id="rId28"/>
    <p:sldId id="382" r:id="rId29"/>
  </p:sldIdLst>
  <p:sldSz cx="9144000" cy="6858000" type="screen4x3"/>
  <p:notesSz cx="6858000" cy="9144000"/>
  <p:defaultTextStyle>
    <a:defPPr>
      <a:defRPr lang="it-IT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uca Peretti" initials="LP" lastIdx="1" clrIdx="0">
    <p:extLst>
      <p:ext uri="{19B8F6BF-5375-455C-9EA6-DF929625EA0E}">
        <p15:presenceInfo xmlns:p15="http://schemas.microsoft.com/office/powerpoint/2012/main" userId="S-1-5-21-502838447-3822200660-389872306-100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1E1E1E"/>
    <a:srgbClr val="B4B5B5"/>
    <a:srgbClr val="202020"/>
    <a:srgbClr val="414141"/>
    <a:srgbClr val="D8AA82"/>
    <a:srgbClr val="BE4B48"/>
    <a:srgbClr val="0F406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7" autoAdjust="0"/>
    <p:restoredTop sz="94206" autoAdjust="0"/>
  </p:normalViewPr>
  <p:slideViewPr>
    <p:cSldViewPr snapToGrid="0" snapToObjects="1">
      <p:cViewPr varScale="1">
        <p:scale>
          <a:sx n="71" d="100"/>
          <a:sy n="71" d="100"/>
        </p:scale>
        <p:origin x="654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uca Peretti" userId="9b02d992-9edc-455d-92b8-40d2a6ed9b23" providerId="ADAL" clId="{0D738779-6375-45CA-9F64-EB04EDCC5D69}"/>
    <pc:docChg chg="undo addSld delSld modSld">
      <pc:chgData name="Luca Peretti" userId="9b02d992-9edc-455d-92b8-40d2a6ed9b23" providerId="ADAL" clId="{0D738779-6375-45CA-9F64-EB04EDCC5D69}" dt="2023-05-28T17:36:10.165" v="70"/>
      <pc:docMkLst>
        <pc:docMk/>
      </pc:docMkLst>
      <pc:sldChg chg="modSp">
        <pc:chgData name="Luca Peretti" userId="9b02d992-9edc-455d-92b8-40d2a6ed9b23" providerId="ADAL" clId="{0D738779-6375-45CA-9F64-EB04EDCC5D69}" dt="2023-05-28T17:16:16.864" v="67" actId="115"/>
        <pc:sldMkLst>
          <pc:docMk/>
          <pc:sldMk cId="1759286442" sldId="272"/>
        </pc:sldMkLst>
        <pc:spChg chg="mod">
          <ac:chgData name="Luca Peretti" userId="9b02d992-9edc-455d-92b8-40d2a6ed9b23" providerId="ADAL" clId="{0D738779-6375-45CA-9F64-EB04EDCC5D69}" dt="2023-05-28T17:16:16.864" v="67" actId="115"/>
          <ac:spMkLst>
            <pc:docMk/>
            <pc:sldMk cId="1759286442" sldId="272"/>
            <ac:spMk id="2" creationId="{ABFA0DB0-A176-4541-BBE7-AF07A4C7C673}"/>
          </ac:spMkLst>
        </pc:spChg>
      </pc:sldChg>
      <pc:sldChg chg="modSp">
        <pc:chgData name="Luca Peretti" userId="9b02d992-9edc-455d-92b8-40d2a6ed9b23" providerId="ADAL" clId="{0D738779-6375-45CA-9F64-EB04EDCC5D69}" dt="2023-05-28T17:08:51.875" v="20" actId="20577"/>
        <pc:sldMkLst>
          <pc:docMk/>
          <pc:sldMk cId="4143286545" sldId="293"/>
        </pc:sldMkLst>
        <pc:spChg chg="mod">
          <ac:chgData name="Luca Peretti" userId="9b02d992-9edc-455d-92b8-40d2a6ed9b23" providerId="ADAL" clId="{0D738779-6375-45CA-9F64-EB04EDCC5D69}" dt="2023-05-28T17:08:51.875" v="20" actId="20577"/>
          <ac:spMkLst>
            <pc:docMk/>
            <pc:sldMk cId="4143286545" sldId="293"/>
            <ac:spMk id="10" creationId="{B6424F51-A93B-40C9-81DD-253C8FD42A76}"/>
          </ac:spMkLst>
        </pc:spChg>
      </pc:sldChg>
      <pc:sldChg chg="modSp">
        <pc:chgData name="Luca Peretti" userId="9b02d992-9edc-455d-92b8-40d2a6ed9b23" providerId="ADAL" clId="{0D738779-6375-45CA-9F64-EB04EDCC5D69}" dt="2023-05-28T17:08:44.826" v="16" actId="20577"/>
        <pc:sldMkLst>
          <pc:docMk/>
          <pc:sldMk cId="3617566362" sldId="298"/>
        </pc:sldMkLst>
        <pc:spChg chg="mod">
          <ac:chgData name="Luca Peretti" userId="9b02d992-9edc-455d-92b8-40d2a6ed9b23" providerId="ADAL" clId="{0D738779-6375-45CA-9F64-EB04EDCC5D69}" dt="2023-05-28T17:08:44.826" v="16" actId="20577"/>
          <ac:spMkLst>
            <pc:docMk/>
            <pc:sldMk cId="3617566362" sldId="298"/>
            <ac:spMk id="13" creationId="{BC7F6009-E11A-44E9-BE4E-E10A7392CCEB}"/>
          </ac:spMkLst>
        </pc:spChg>
      </pc:sldChg>
      <pc:sldChg chg="modSp">
        <pc:chgData name="Luca Peretti" userId="9b02d992-9edc-455d-92b8-40d2a6ed9b23" providerId="ADAL" clId="{0D738779-6375-45CA-9F64-EB04EDCC5D69}" dt="2023-05-28T17:08:48.138" v="18" actId="20577"/>
        <pc:sldMkLst>
          <pc:docMk/>
          <pc:sldMk cId="2010922568" sldId="299"/>
        </pc:sldMkLst>
        <pc:spChg chg="mod">
          <ac:chgData name="Luca Peretti" userId="9b02d992-9edc-455d-92b8-40d2a6ed9b23" providerId="ADAL" clId="{0D738779-6375-45CA-9F64-EB04EDCC5D69}" dt="2023-05-28T17:08:48.138" v="18" actId="20577"/>
          <ac:spMkLst>
            <pc:docMk/>
            <pc:sldMk cId="2010922568" sldId="299"/>
            <ac:spMk id="12" creationId="{A32456B9-AFB9-4717-BD80-7B1594CFAFB6}"/>
          </ac:spMkLst>
        </pc:spChg>
      </pc:sldChg>
      <pc:sldChg chg="delSp modSp modAnim">
        <pc:chgData name="Luca Peretti" userId="9b02d992-9edc-455d-92b8-40d2a6ed9b23" providerId="ADAL" clId="{0D738779-6375-45CA-9F64-EB04EDCC5D69}" dt="2023-05-28T17:13:51.572" v="59" actId="1076"/>
        <pc:sldMkLst>
          <pc:docMk/>
          <pc:sldMk cId="176318143" sldId="313"/>
        </pc:sldMkLst>
        <pc:spChg chg="mod">
          <ac:chgData name="Luca Peretti" userId="9b02d992-9edc-455d-92b8-40d2a6ed9b23" providerId="ADAL" clId="{0D738779-6375-45CA-9F64-EB04EDCC5D69}" dt="2023-05-28T17:13:51.572" v="59" actId="1076"/>
          <ac:spMkLst>
            <pc:docMk/>
            <pc:sldMk cId="176318143" sldId="313"/>
            <ac:spMk id="3" creationId="{1B417A2E-EED9-49BE-B7B5-D29B02278AE5}"/>
          </ac:spMkLst>
        </pc:spChg>
        <pc:spChg chg="mod">
          <ac:chgData name="Luca Peretti" userId="9b02d992-9edc-455d-92b8-40d2a6ed9b23" providerId="ADAL" clId="{0D738779-6375-45CA-9F64-EB04EDCC5D69}" dt="2023-05-28T17:11:30.227" v="29" actId="1076"/>
          <ac:spMkLst>
            <pc:docMk/>
            <pc:sldMk cId="176318143" sldId="313"/>
            <ac:spMk id="4" creationId="{EF490120-763C-458A-8DC4-4099093AE99C}"/>
          </ac:spMkLst>
        </pc:spChg>
        <pc:spChg chg="del mod">
          <ac:chgData name="Luca Peretti" userId="9b02d992-9edc-455d-92b8-40d2a6ed9b23" providerId="ADAL" clId="{0D738779-6375-45CA-9F64-EB04EDCC5D69}" dt="2023-05-28T17:13:44.849" v="57"/>
          <ac:spMkLst>
            <pc:docMk/>
            <pc:sldMk cId="176318143" sldId="313"/>
            <ac:spMk id="5" creationId="{E921A089-DE41-4FC2-8347-9B1AB4C2C2C1}"/>
          </ac:spMkLst>
        </pc:spChg>
        <pc:spChg chg="mod">
          <ac:chgData name="Luca Peretti" userId="9b02d992-9edc-455d-92b8-40d2a6ed9b23" providerId="ADAL" clId="{0D738779-6375-45CA-9F64-EB04EDCC5D69}" dt="2023-05-28T17:11:33.671" v="30" actId="1076"/>
          <ac:spMkLst>
            <pc:docMk/>
            <pc:sldMk cId="176318143" sldId="313"/>
            <ac:spMk id="12" creationId="{2744CA31-606D-4056-9EDF-2CCD02BAAAB7}"/>
          </ac:spMkLst>
        </pc:spChg>
        <pc:spChg chg="mod">
          <ac:chgData name="Luca Peretti" userId="9b02d992-9edc-455d-92b8-40d2a6ed9b23" providerId="ADAL" clId="{0D738779-6375-45CA-9F64-EB04EDCC5D69}" dt="2023-05-28T17:11:49.416" v="31" actId="1076"/>
          <ac:spMkLst>
            <pc:docMk/>
            <pc:sldMk cId="176318143" sldId="313"/>
            <ac:spMk id="14" creationId="{E62FFA2E-E0E7-4FF2-BBAA-11FAFE54BF74}"/>
          </ac:spMkLst>
        </pc:spChg>
        <pc:spChg chg="mod">
          <ac:chgData name="Luca Peretti" userId="9b02d992-9edc-455d-92b8-40d2a6ed9b23" providerId="ADAL" clId="{0D738779-6375-45CA-9F64-EB04EDCC5D69}" dt="2023-05-28T17:08:34.307" v="10" actId="20577"/>
          <ac:spMkLst>
            <pc:docMk/>
            <pc:sldMk cId="176318143" sldId="313"/>
            <ac:spMk id="15" creationId="{93C91185-DB1D-4821-9D60-DF0879B62797}"/>
          </ac:spMkLst>
        </pc:spChg>
        <pc:picChg chg="mod">
          <ac:chgData name="Luca Peretti" userId="9b02d992-9edc-455d-92b8-40d2a6ed9b23" providerId="ADAL" clId="{0D738779-6375-45CA-9F64-EB04EDCC5D69}" dt="2023-05-28T17:11:27.225" v="28" actId="1076"/>
          <ac:picMkLst>
            <pc:docMk/>
            <pc:sldMk cId="176318143" sldId="313"/>
            <ac:picMk id="2" creationId="{5571452F-36B2-453F-B95E-BDEC851E9F9F}"/>
          </ac:picMkLst>
        </pc:picChg>
      </pc:sldChg>
      <pc:sldChg chg="modSp">
        <pc:chgData name="Luca Peretti" userId="9b02d992-9edc-455d-92b8-40d2a6ed9b23" providerId="ADAL" clId="{0D738779-6375-45CA-9F64-EB04EDCC5D69}" dt="2023-05-28T17:08:26.057" v="6" actId="20577"/>
        <pc:sldMkLst>
          <pc:docMk/>
          <pc:sldMk cId="3961556195" sldId="315"/>
        </pc:sldMkLst>
        <pc:spChg chg="mod">
          <ac:chgData name="Luca Peretti" userId="9b02d992-9edc-455d-92b8-40d2a6ed9b23" providerId="ADAL" clId="{0D738779-6375-45CA-9F64-EB04EDCC5D69}" dt="2023-05-28T17:08:26.057" v="6" actId="20577"/>
          <ac:spMkLst>
            <pc:docMk/>
            <pc:sldMk cId="3961556195" sldId="315"/>
            <ac:spMk id="22" creationId="{3FF109E7-2E00-4204-BB0B-77813F5CCABC}"/>
          </ac:spMkLst>
        </pc:spChg>
      </pc:sldChg>
      <pc:sldChg chg="modSp">
        <pc:chgData name="Luca Peretti" userId="9b02d992-9edc-455d-92b8-40d2a6ed9b23" providerId="ADAL" clId="{0D738779-6375-45CA-9F64-EB04EDCC5D69}" dt="2023-05-28T17:08:30.180" v="8" actId="20577"/>
        <pc:sldMkLst>
          <pc:docMk/>
          <pc:sldMk cId="2920173396" sldId="322"/>
        </pc:sldMkLst>
        <pc:spChg chg="mod">
          <ac:chgData name="Luca Peretti" userId="9b02d992-9edc-455d-92b8-40d2a6ed9b23" providerId="ADAL" clId="{0D738779-6375-45CA-9F64-EB04EDCC5D69}" dt="2023-05-28T17:08:30.180" v="8" actId="20577"/>
          <ac:spMkLst>
            <pc:docMk/>
            <pc:sldMk cId="2920173396" sldId="322"/>
            <ac:spMk id="20" creationId="{AF2A01B3-72E5-4D39-9E23-87FA2031E892}"/>
          </ac:spMkLst>
        </pc:spChg>
      </pc:sldChg>
      <pc:sldChg chg="addSp modSp">
        <pc:chgData name="Luca Peretti" userId="9b02d992-9edc-455d-92b8-40d2a6ed9b23" providerId="ADAL" clId="{0D738779-6375-45CA-9F64-EB04EDCC5D69}" dt="2023-05-28T17:15:37.169" v="66" actId="1076"/>
        <pc:sldMkLst>
          <pc:docMk/>
          <pc:sldMk cId="3316796045" sldId="323"/>
        </pc:sldMkLst>
        <pc:spChg chg="mod">
          <ac:chgData name="Luca Peretti" userId="9b02d992-9edc-455d-92b8-40d2a6ed9b23" providerId="ADAL" clId="{0D738779-6375-45CA-9F64-EB04EDCC5D69}" dt="2023-05-28T17:15:34.624" v="65" actId="1076"/>
          <ac:spMkLst>
            <pc:docMk/>
            <pc:sldMk cId="3316796045" sldId="323"/>
            <ac:spMk id="11" creationId="{7F862C03-AAAB-4CD0-AE65-3FF754BCF068}"/>
          </ac:spMkLst>
        </pc:spChg>
        <pc:spChg chg="mod">
          <ac:chgData name="Luca Peretti" userId="9b02d992-9edc-455d-92b8-40d2a6ed9b23" providerId="ADAL" clId="{0D738779-6375-45CA-9F64-EB04EDCC5D69}" dt="2023-05-28T17:08:18.407" v="2" actId="20577"/>
          <ac:spMkLst>
            <pc:docMk/>
            <pc:sldMk cId="3316796045" sldId="323"/>
            <ac:spMk id="13" creationId="{BF60E593-8C60-4ED9-A5BC-D3FB828455F9}"/>
          </ac:spMkLst>
        </pc:spChg>
        <pc:picChg chg="add mod">
          <ac:chgData name="Luca Peretti" userId="9b02d992-9edc-455d-92b8-40d2a6ed9b23" providerId="ADAL" clId="{0D738779-6375-45CA-9F64-EB04EDCC5D69}" dt="2023-05-28T17:15:37.169" v="66" actId="1076"/>
          <ac:picMkLst>
            <pc:docMk/>
            <pc:sldMk cId="3316796045" sldId="323"/>
            <ac:picMk id="14" creationId="{8F8ABACC-E377-4F80-95FF-ECD82ADC90BD}"/>
          </ac:picMkLst>
        </pc:picChg>
      </pc:sldChg>
      <pc:sldChg chg="modSp">
        <pc:chgData name="Luca Peretti" userId="9b02d992-9edc-455d-92b8-40d2a6ed9b23" providerId="ADAL" clId="{0D738779-6375-45CA-9F64-EB04EDCC5D69}" dt="2023-05-28T17:08:41.120" v="14" actId="20577"/>
        <pc:sldMkLst>
          <pc:docMk/>
          <pc:sldMk cId="417183407" sldId="324"/>
        </pc:sldMkLst>
        <pc:spChg chg="mod">
          <ac:chgData name="Luca Peretti" userId="9b02d992-9edc-455d-92b8-40d2a6ed9b23" providerId="ADAL" clId="{0D738779-6375-45CA-9F64-EB04EDCC5D69}" dt="2023-05-28T17:08:41.120" v="14" actId="20577"/>
          <ac:spMkLst>
            <pc:docMk/>
            <pc:sldMk cId="417183407" sldId="324"/>
            <ac:spMk id="223" creationId="{1483DEBC-0D3C-483B-950F-78BDD0E57F51}"/>
          </ac:spMkLst>
        </pc:spChg>
      </pc:sldChg>
      <pc:sldChg chg="del">
        <pc:chgData name="Luca Peretti" userId="9b02d992-9edc-455d-92b8-40d2a6ed9b23" providerId="ADAL" clId="{0D738779-6375-45CA-9F64-EB04EDCC5D69}" dt="2023-05-28T17:09:47.730" v="25" actId="2696"/>
        <pc:sldMkLst>
          <pc:docMk/>
          <pc:sldMk cId="4265829554" sldId="333"/>
        </pc:sldMkLst>
      </pc:sldChg>
      <pc:sldChg chg="del">
        <pc:chgData name="Luca Peretti" userId="9b02d992-9edc-455d-92b8-40d2a6ed9b23" providerId="ADAL" clId="{0D738779-6375-45CA-9F64-EB04EDCC5D69}" dt="2023-05-28T17:09:47.660" v="22" actId="2696"/>
        <pc:sldMkLst>
          <pc:docMk/>
          <pc:sldMk cId="109756626" sldId="339"/>
        </pc:sldMkLst>
      </pc:sldChg>
      <pc:sldChg chg="del">
        <pc:chgData name="Luca Peretti" userId="9b02d992-9edc-455d-92b8-40d2a6ed9b23" providerId="ADAL" clId="{0D738779-6375-45CA-9F64-EB04EDCC5D69}" dt="2023-05-28T17:09:47.683" v="23" actId="2696"/>
        <pc:sldMkLst>
          <pc:docMk/>
          <pc:sldMk cId="1240260874" sldId="340"/>
        </pc:sldMkLst>
      </pc:sldChg>
      <pc:sldChg chg="del">
        <pc:chgData name="Luca Peretti" userId="9b02d992-9edc-455d-92b8-40d2a6ed9b23" providerId="ADAL" clId="{0D738779-6375-45CA-9F64-EB04EDCC5D69}" dt="2023-05-28T17:09:47.707" v="24" actId="2696"/>
        <pc:sldMkLst>
          <pc:docMk/>
          <pc:sldMk cId="14643943" sldId="341"/>
        </pc:sldMkLst>
      </pc:sldChg>
      <pc:sldChg chg="modSp">
        <pc:chgData name="Luca Peretti" userId="9b02d992-9edc-455d-92b8-40d2a6ed9b23" providerId="ADAL" clId="{0D738779-6375-45CA-9F64-EB04EDCC5D69}" dt="2023-05-28T17:08:37.754" v="12" actId="20577"/>
        <pc:sldMkLst>
          <pc:docMk/>
          <pc:sldMk cId="2091035826" sldId="367"/>
        </pc:sldMkLst>
        <pc:spChg chg="mod">
          <ac:chgData name="Luca Peretti" userId="9b02d992-9edc-455d-92b8-40d2a6ed9b23" providerId="ADAL" clId="{0D738779-6375-45CA-9F64-EB04EDCC5D69}" dt="2023-05-28T17:08:37.754" v="12" actId="20577"/>
          <ac:spMkLst>
            <pc:docMk/>
            <pc:sldMk cId="2091035826" sldId="367"/>
            <ac:spMk id="17" creationId="{11CB59E2-E479-4C6A-9CE0-3E7ACE1E1321}"/>
          </ac:spMkLst>
        </pc:spChg>
      </pc:sldChg>
      <pc:sldChg chg="modSp modAnim">
        <pc:chgData name="Luca Peretti" userId="9b02d992-9edc-455d-92b8-40d2a6ed9b23" providerId="ADAL" clId="{0D738779-6375-45CA-9F64-EB04EDCC5D69}" dt="2023-05-28T17:36:10.165" v="70"/>
        <pc:sldMkLst>
          <pc:docMk/>
          <pc:sldMk cId="1000774842" sldId="374"/>
        </pc:sldMkLst>
        <pc:picChg chg="mod">
          <ac:chgData name="Luca Peretti" userId="9b02d992-9edc-455d-92b8-40d2a6ed9b23" providerId="ADAL" clId="{0D738779-6375-45CA-9F64-EB04EDCC5D69}" dt="2023-05-28T17:35:45.291" v="69" actId="1076"/>
          <ac:picMkLst>
            <pc:docMk/>
            <pc:sldMk cId="1000774842" sldId="374"/>
            <ac:picMk id="90" creationId="{970B37E3-00CA-48C3-96CF-C737755E306D}"/>
          </ac:picMkLst>
        </pc:picChg>
        <pc:cxnChg chg="mod">
          <ac:chgData name="Luca Peretti" userId="9b02d992-9edc-455d-92b8-40d2a6ed9b23" providerId="ADAL" clId="{0D738779-6375-45CA-9F64-EB04EDCC5D69}" dt="2023-05-28T17:35:45.291" v="69" actId="1076"/>
          <ac:cxnSpMkLst>
            <pc:docMk/>
            <pc:sldMk cId="1000774842" sldId="374"/>
            <ac:cxnSpMk id="84" creationId="{FC76CBE9-B2AB-491B-88F2-ABD9BDB1A1C1}"/>
          </ac:cxnSpMkLst>
        </pc:cxnChg>
        <pc:cxnChg chg="mod">
          <ac:chgData name="Luca Peretti" userId="9b02d992-9edc-455d-92b8-40d2a6ed9b23" providerId="ADAL" clId="{0D738779-6375-45CA-9F64-EB04EDCC5D69}" dt="2023-05-28T17:35:45.291" v="69" actId="1076"/>
          <ac:cxnSpMkLst>
            <pc:docMk/>
            <pc:sldMk cId="1000774842" sldId="374"/>
            <ac:cxnSpMk id="85" creationId="{A81088F8-28C4-43C2-BC54-8F579B124D15}"/>
          </ac:cxnSpMkLst>
        </pc:cxnChg>
      </pc:sldChg>
      <pc:sldChg chg="modSp">
        <pc:chgData name="Luca Peretti" userId="9b02d992-9edc-455d-92b8-40d2a6ed9b23" providerId="ADAL" clId="{0D738779-6375-45CA-9F64-EB04EDCC5D69}" dt="2023-05-28T17:08:22.137" v="4" actId="20577"/>
        <pc:sldMkLst>
          <pc:docMk/>
          <pc:sldMk cId="2690082975" sldId="383"/>
        </pc:sldMkLst>
        <pc:spChg chg="mod">
          <ac:chgData name="Luca Peretti" userId="9b02d992-9edc-455d-92b8-40d2a6ed9b23" providerId="ADAL" clId="{0D738779-6375-45CA-9F64-EB04EDCC5D69}" dt="2023-05-28T17:08:22.137" v="4" actId="20577"/>
          <ac:spMkLst>
            <pc:docMk/>
            <pc:sldMk cId="2690082975" sldId="383"/>
            <ac:spMk id="13" creationId="{BF60E593-8C60-4ED9-A5BC-D3FB828455F9}"/>
          </ac:spMkLst>
        </pc:spChg>
      </pc:sldChg>
      <pc:sldChg chg="add del">
        <pc:chgData name="Luca Peretti" userId="9b02d992-9edc-455d-92b8-40d2a6ed9b23" providerId="ADAL" clId="{0D738779-6375-45CA-9F64-EB04EDCC5D69}" dt="2023-05-28T17:07:51.983" v="1" actId="2696"/>
        <pc:sldMkLst>
          <pc:docMk/>
          <pc:sldMk cId="447031637" sldId="384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ECE651-8D4C-4A82-8E4B-1AE4A102E1D4}" type="datetimeFigureOut">
              <a:rPr lang="en-US" smtClean="0"/>
              <a:t>5/25/2023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6420E9-8B8C-49C8-8A26-C173739B63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6906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6420E9-8B8C-49C8-8A26-C173739B630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940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6420E9-8B8C-49C8-8A26-C173739B630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5483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6420E9-8B8C-49C8-8A26-C173739B630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049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6420E9-8B8C-49C8-8A26-C173739B630C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4470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6420E9-8B8C-49C8-8A26-C173739B630C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221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5B5D2-CA2A-6548-955E-9897154AE4E2}" type="datetimeFigureOut">
              <a:rPr lang="it-IT" smtClean="0"/>
              <a:t>25/05/2023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11C3C-84A5-A346-8CE0-29825D2E2D30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681451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5B5D2-CA2A-6548-955E-9897154AE4E2}" type="datetimeFigureOut">
              <a:rPr lang="it-IT" smtClean="0"/>
              <a:t>25/05/2023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11C3C-84A5-A346-8CE0-29825D2E2D30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948002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5B5D2-CA2A-6548-955E-9897154AE4E2}" type="datetimeFigureOut">
              <a:rPr lang="it-IT" smtClean="0"/>
              <a:t>25/05/2023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11C3C-84A5-A346-8CE0-29825D2E2D30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05689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5B5D2-CA2A-6548-955E-9897154AE4E2}" type="datetimeFigureOut">
              <a:rPr lang="it-IT" smtClean="0"/>
              <a:t>25/05/2023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11C3C-84A5-A346-8CE0-29825D2E2D30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467800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5B5D2-CA2A-6548-955E-9897154AE4E2}" type="datetimeFigureOut">
              <a:rPr lang="it-IT" smtClean="0"/>
              <a:t>25/05/2023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11C3C-84A5-A346-8CE0-29825D2E2D30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086119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5B5D2-CA2A-6548-955E-9897154AE4E2}" type="datetimeFigureOut">
              <a:rPr lang="it-IT" smtClean="0"/>
              <a:t>25/05/2023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11C3C-84A5-A346-8CE0-29825D2E2D30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084071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5B5D2-CA2A-6548-955E-9897154AE4E2}" type="datetimeFigureOut">
              <a:rPr lang="it-IT" smtClean="0"/>
              <a:t>25/05/2023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11C3C-84A5-A346-8CE0-29825D2E2D30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816642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5B5D2-CA2A-6548-955E-9897154AE4E2}" type="datetimeFigureOut">
              <a:rPr lang="it-IT" smtClean="0"/>
              <a:t>25/05/2023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11C3C-84A5-A346-8CE0-29825D2E2D30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669348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5B5D2-CA2A-6548-955E-9897154AE4E2}" type="datetimeFigureOut">
              <a:rPr lang="it-IT" smtClean="0"/>
              <a:t>25/05/2023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11C3C-84A5-A346-8CE0-29825D2E2D30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248683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5B5D2-CA2A-6548-955E-9897154AE4E2}" type="datetimeFigureOut">
              <a:rPr lang="it-IT" smtClean="0"/>
              <a:t>25/05/2023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11C3C-84A5-A346-8CE0-29825D2E2D30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00324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5B5D2-CA2A-6548-955E-9897154AE4E2}" type="datetimeFigureOut">
              <a:rPr lang="it-IT" smtClean="0"/>
              <a:t>25/05/2023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11C3C-84A5-A346-8CE0-29825D2E2D30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962123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F5B5D2-CA2A-6548-955E-9897154AE4E2}" type="datetimeFigureOut">
              <a:rPr lang="it-IT" smtClean="0"/>
              <a:t>25/05/2023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E11C3C-84A5-A346-8CE0-29825D2E2D30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47510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3" Type="http://schemas.openxmlformats.org/officeDocument/2006/relationships/tags" Target="../tags/tag70.xml"/><Relationship Id="rId18" Type="http://schemas.openxmlformats.org/officeDocument/2006/relationships/tags" Target="../tags/tag75.xml"/><Relationship Id="rId26" Type="http://schemas.openxmlformats.org/officeDocument/2006/relationships/tags" Target="../tags/tag83.xml"/><Relationship Id="rId3" Type="http://schemas.openxmlformats.org/officeDocument/2006/relationships/tags" Target="../tags/tag60.xml"/><Relationship Id="rId21" Type="http://schemas.openxmlformats.org/officeDocument/2006/relationships/tags" Target="../tags/tag78.xml"/><Relationship Id="rId34" Type="http://schemas.openxmlformats.org/officeDocument/2006/relationships/image" Target="../media/image2.emf"/><Relationship Id="rId7" Type="http://schemas.openxmlformats.org/officeDocument/2006/relationships/tags" Target="../tags/tag64.xml"/><Relationship Id="rId12" Type="http://schemas.openxmlformats.org/officeDocument/2006/relationships/tags" Target="../tags/tag69.xml"/><Relationship Id="rId17" Type="http://schemas.openxmlformats.org/officeDocument/2006/relationships/tags" Target="../tags/tag74.xml"/><Relationship Id="rId25" Type="http://schemas.openxmlformats.org/officeDocument/2006/relationships/tags" Target="../tags/tag82.xml"/><Relationship Id="rId33" Type="http://schemas.openxmlformats.org/officeDocument/2006/relationships/image" Target="../media/image1.emf"/><Relationship Id="rId2" Type="http://schemas.openxmlformats.org/officeDocument/2006/relationships/tags" Target="../tags/tag59.xml"/><Relationship Id="rId16" Type="http://schemas.openxmlformats.org/officeDocument/2006/relationships/tags" Target="../tags/tag73.xml"/><Relationship Id="rId20" Type="http://schemas.openxmlformats.org/officeDocument/2006/relationships/tags" Target="../tags/tag77.xml"/><Relationship Id="rId29" Type="http://schemas.openxmlformats.org/officeDocument/2006/relationships/tags" Target="../tags/tag86.xml"/><Relationship Id="rId1" Type="http://schemas.openxmlformats.org/officeDocument/2006/relationships/tags" Target="../tags/tag58.xml"/><Relationship Id="rId6" Type="http://schemas.openxmlformats.org/officeDocument/2006/relationships/tags" Target="../tags/tag63.xml"/><Relationship Id="rId11" Type="http://schemas.openxmlformats.org/officeDocument/2006/relationships/tags" Target="../tags/tag68.xml"/><Relationship Id="rId24" Type="http://schemas.openxmlformats.org/officeDocument/2006/relationships/tags" Target="../tags/tag81.xml"/><Relationship Id="rId32" Type="http://schemas.openxmlformats.org/officeDocument/2006/relationships/slideLayout" Target="../slideLayouts/slideLayout1.xml"/><Relationship Id="rId5" Type="http://schemas.openxmlformats.org/officeDocument/2006/relationships/tags" Target="../tags/tag62.xml"/><Relationship Id="rId15" Type="http://schemas.openxmlformats.org/officeDocument/2006/relationships/tags" Target="../tags/tag72.xml"/><Relationship Id="rId23" Type="http://schemas.openxmlformats.org/officeDocument/2006/relationships/tags" Target="../tags/tag80.xml"/><Relationship Id="rId28" Type="http://schemas.openxmlformats.org/officeDocument/2006/relationships/tags" Target="../tags/tag85.xml"/><Relationship Id="rId10" Type="http://schemas.openxmlformats.org/officeDocument/2006/relationships/tags" Target="../tags/tag67.xml"/><Relationship Id="rId19" Type="http://schemas.openxmlformats.org/officeDocument/2006/relationships/tags" Target="../tags/tag76.xml"/><Relationship Id="rId31" Type="http://schemas.openxmlformats.org/officeDocument/2006/relationships/tags" Target="../tags/tag88.xml"/><Relationship Id="rId4" Type="http://schemas.openxmlformats.org/officeDocument/2006/relationships/tags" Target="../tags/tag61.xml"/><Relationship Id="rId9" Type="http://schemas.openxmlformats.org/officeDocument/2006/relationships/tags" Target="../tags/tag66.xml"/><Relationship Id="rId14" Type="http://schemas.openxmlformats.org/officeDocument/2006/relationships/tags" Target="../tags/tag71.xml"/><Relationship Id="rId22" Type="http://schemas.openxmlformats.org/officeDocument/2006/relationships/tags" Target="../tags/tag79.xml"/><Relationship Id="rId27" Type="http://schemas.openxmlformats.org/officeDocument/2006/relationships/tags" Target="../tags/tag84.xml"/><Relationship Id="rId30" Type="http://schemas.openxmlformats.org/officeDocument/2006/relationships/tags" Target="../tags/tag87.xml"/><Relationship Id="rId35" Type="http://schemas.openxmlformats.org/officeDocument/2006/relationships/image" Target="../media/image10.png"/><Relationship Id="rId8" Type="http://schemas.openxmlformats.org/officeDocument/2006/relationships/tags" Target="../tags/tag65.xml"/></Relationships>
</file>

<file path=ppt/slides/_rels/slide11.xml.rels><?xml version="1.0" encoding="UTF-8" standalone="yes"?>
<Relationships xmlns="http://schemas.openxmlformats.org/package/2006/relationships"><Relationship Id="rId13" Type="http://schemas.openxmlformats.org/officeDocument/2006/relationships/tags" Target="../tags/tag101.xml"/><Relationship Id="rId18" Type="http://schemas.openxmlformats.org/officeDocument/2006/relationships/tags" Target="../tags/tag106.xml"/><Relationship Id="rId26" Type="http://schemas.openxmlformats.org/officeDocument/2006/relationships/tags" Target="../tags/tag114.xml"/><Relationship Id="rId21" Type="http://schemas.openxmlformats.org/officeDocument/2006/relationships/tags" Target="../tags/tag109.xml"/><Relationship Id="rId34" Type="http://schemas.openxmlformats.org/officeDocument/2006/relationships/tags" Target="../tags/tag122.xml"/><Relationship Id="rId7" Type="http://schemas.openxmlformats.org/officeDocument/2006/relationships/tags" Target="../tags/tag95.xml"/><Relationship Id="rId12" Type="http://schemas.openxmlformats.org/officeDocument/2006/relationships/tags" Target="../tags/tag100.xml"/><Relationship Id="rId17" Type="http://schemas.openxmlformats.org/officeDocument/2006/relationships/tags" Target="../tags/tag105.xml"/><Relationship Id="rId25" Type="http://schemas.openxmlformats.org/officeDocument/2006/relationships/tags" Target="../tags/tag113.xml"/><Relationship Id="rId33" Type="http://schemas.openxmlformats.org/officeDocument/2006/relationships/tags" Target="../tags/tag121.xml"/><Relationship Id="rId2" Type="http://schemas.openxmlformats.org/officeDocument/2006/relationships/tags" Target="../tags/tag90.xml"/><Relationship Id="rId16" Type="http://schemas.openxmlformats.org/officeDocument/2006/relationships/tags" Target="../tags/tag104.xml"/><Relationship Id="rId20" Type="http://schemas.openxmlformats.org/officeDocument/2006/relationships/tags" Target="../tags/tag108.xml"/><Relationship Id="rId29" Type="http://schemas.openxmlformats.org/officeDocument/2006/relationships/tags" Target="../tags/tag117.xml"/><Relationship Id="rId1" Type="http://schemas.openxmlformats.org/officeDocument/2006/relationships/tags" Target="../tags/tag89.xml"/><Relationship Id="rId6" Type="http://schemas.openxmlformats.org/officeDocument/2006/relationships/tags" Target="../tags/tag94.xml"/><Relationship Id="rId11" Type="http://schemas.openxmlformats.org/officeDocument/2006/relationships/tags" Target="../tags/tag99.xml"/><Relationship Id="rId24" Type="http://schemas.openxmlformats.org/officeDocument/2006/relationships/tags" Target="../tags/tag112.xml"/><Relationship Id="rId32" Type="http://schemas.openxmlformats.org/officeDocument/2006/relationships/tags" Target="../tags/tag120.xml"/><Relationship Id="rId37" Type="http://schemas.openxmlformats.org/officeDocument/2006/relationships/image" Target="../media/image2.emf"/><Relationship Id="rId5" Type="http://schemas.openxmlformats.org/officeDocument/2006/relationships/tags" Target="../tags/tag93.xml"/><Relationship Id="rId15" Type="http://schemas.openxmlformats.org/officeDocument/2006/relationships/tags" Target="../tags/tag103.xml"/><Relationship Id="rId23" Type="http://schemas.openxmlformats.org/officeDocument/2006/relationships/tags" Target="../tags/tag111.xml"/><Relationship Id="rId28" Type="http://schemas.openxmlformats.org/officeDocument/2006/relationships/tags" Target="../tags/tag116.xml"/><Relationship Id="rId36" Type="http://schemas.openxmlformats.org/officeDocument/2006/relationships/image" Target="../media/image1.emf"/><Relationship Id="rId10" Type="http://schemas.openxmlformats.org/officeDocument/2006/relationships/tags" Target="../tags/tag98.xml"/><Relationship Id="rId19" Type="http://schemas.openxmlformats.org/officeDocument/2006/relationships/tags" Target="../tags/tag107.xml"/><Relationship Id="rId31" Type="http://schemas.openxmlformats.org/officeDocument/2006/relationships/tags" Target="../tags/tag119.xml"/><Relationship Id="rId4" Type="http://schemas.openxmlformats.org/officeDocument/2006/relationships/tags" Target="../tags/tag92.xml"/><Relationship Id="rId9" Type="http://schemas.openxmlformats.org/officeDocument/2006/relationships/tags" Target="../tags/tag97.xml"/><Relationship Id="rId14" Type="http://schemas.openxmlformats.org/officeDocument/2006/relationships/tags" Target="../tags/tag102.xml"/><Relationship Id="rId22" Type="http://schemas.openxmlformats.org/officeDocument/2006/relationships/tags" Target="../tags/tag110.xml"/><Relationship Id="rId27" Type="http://schemas.openxmlformats.org/officeDocument/2006/relationships/tags" Target="../tags/tag115.xml"/><Relationship Id="rId30" Type="http://schemas.openxmlformats.org/officeDocument/2006/relationships/tags" Target="../tags/tag118.xml"/><Relationship Id="rId35" Type="http://schemas.openxmlformats.org/officeDocument/2006/relationships/slideLayout" Target="../slideLayouts/slideLayout1.xml"/><Relationship Id="rId8" Type="http://schemas.openxmlformats.org/officeDocument/2006/relationships/tags" Target="../tags/tag96.xml"/><Relationship Id="rId3" Type="http://schemas.openxmlformats.org/officeDocument/2006/relationships/tags" Target="../tags/tag9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emf"/><Relationship Id="rId5" Type="http://schemas.openxmlformats.org/officeDocument/2006/relationships/image" Target="../media/image11.emf"/><Relationship Id="rId4" Type="http://schemas.openxmlformats.org/officeDocument/2006/relationships/image" Target="../media/image2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github.com/HoenikkerPerez/DIP" TargetMode="External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4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7" Type="http://schemas.openxmlformats.org/officeDocument/2006/relationships/image" Target="../media/image14.emf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3.xml"/><Relationship Id="rId6" Type="http://schemas.openxmlformats.org/officeDocument/2006/relationships/image" Target="../media/image17.emf"/><Relationship Id="rId5" Type="http://schemas.openxmlformats.org/officeDocument/2006/relationships/image" Target="../media/image16.emf"/><Relationship Id="rId4" Type="http://schemas.openxmlformats.org/officeDocument/2006/relationships/image" Target="../media/image2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4.xml"/><Relationship Id="rId6" Type="http://schemas.openxmlformats.org/officeDocument/2006/relationships/image" Target="../media/image18.png"/><Relationship Id="rId5" Type="http://schemas.openxmlformats.org/officeDocument/2006/relationships/image" Target="../media/image19.emf"/><Relationship Id="rId4" Type="http://schemas.openxmlformats.org/officeDocument/2006/relationships/image" Target="../media/image2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5" Type="http://schemas.openxmlformats.org/officeDocument/2006/relationships/image" Target="../media/image2.emf"/><Relationship Id="rId4" Type="http://schemas.openxmlformats.org/officeDocument/2006/relationships/image" Target="../media/image1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emf"/><Relationship Id="rId4" Type="http://schemas.openxmlformats.org/officeDocument/2006/relationships/image" Target="../media/image19.em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18" Type="http://schemas.openxmlformats.org/officeDocument/2006/relationships/image" Target="../media/image33.png"/><Relationship Id="rId3" Type="http://schemas.openxmlformats.org/officeDocument/2006/relationships/image" Target="../media/image2.emf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17" Type="http://schemas.openxmlformats.org/officeDocument/2006/relationships/image" Target="../media/image32.png"/><Relationship Id="rId2" Type="http://schemas.openxmlformats.org/officeDocument/2006/relationships/image" Target="../media/image1.emf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5" Type="http://schemas.openxmlformats.org/officeDocument/2006/relationships/image" Target="../media/image3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Relationship Id="rId1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5.xml"/><Relationship Id="rId5" Type="http://schemas.openxmlformats.org/officeDocument/2006/relationships/image" Target="../media/image2.emf"/><Relationship Id="rId4" Type="http://schemas.openxmlformats.org/officeDocument/2006/relationships/image" Target="../media/image1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6.xml"/><Relationship Id="rId5" Type="http://schemas.openxmlformats.org/officeDocument/2006/relationships/image" Target="../media/image2.emf"/><Relationship Id="rId4" Type="http://schemas.openxmlformats.org/officeDocument/2006/relationships/image" Target="../media/image1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github.com/HoenikkerPerez/DIP" TargetMode="External"/><Relationship Id="rId5" Type="http://schemas.openxmlformats.org/officeDocument/2006/relationships/image" Target="../media/image13.png"/><Relationship Id="rId4" Type="http://schemas.openxmlformats.org/officeDocument/2006/relationships/image" Target="../media/image2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4" Type="http://schemas.openxmlformats.org/officeDocument/2006/relationships/image" Target="../media/image2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6" Type="http://schemas.openxmlformats.org/officeDocument/2006/relationships/image" Target="../media/image3.png"/><Relationship Id="rId5" Type="http://schemas.openxmlformats.org/officeDocument/2006/relationships/image" Target="../media/image2.emf"/><Relationship Id="rId4" Type="http://schemas.openxmlformats.org/officeDocument/2006/relationships/image" Target="../media/image1.emf"/><Relationship Id="rId9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emf"/><Relationship Id="rId3" Type="http://schemas.openxmlformats.org/officeDocument/2006/relationships/tags" Target="../tags/tag6.xml"/><Relationship Id="rId7" Type="http://schemas.openxmlformats.org/officeDocument/2006/relationships/image" Target="../media/image1.emf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slideLayout" Target="../slideLayouts/slideLayout1.xml"/><Relationship Id="rId5" Type="http://schemas.openxmlformats.org/officeDocument/2006/relationships/tags" Target="../tags/tag8.xml"/><Relationship Id="rId4" Type="http://schemas.openxmlformats.org/officeDocument/2006/relationships/tags" Target="../tags/tag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tags" Target="../tags/tag11.xml"/><Relationship Id="rId7" Type="http://schemas.openxmlformats.org/officeDocument/2006/relationships/slideLayout" Target="../slideLayouts/slideLayout1.xml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tags" Target="../tags/tag14.xml"/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9" Type="http://schemas.openxmlformats.org/officeDocument/2006/relationships/image" Target="../media/image2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tags" Target="../tags/tag22.xml"/><Relationship Id="rId13" Type="http://schemas.openxmlformats.org/officeDocument/2006/relationships/tags" Target="../tags/tag27.xml"/><Relationship Id="rId18" Type="http://schemas.openxmlformats.org/officeDocument/2006/relationships/tags" Target="../tags/tag32.xml"/><Relationship Id="rId3" Type="http://schemas.openxmlformats.org/officeDocument/2006/relationships/tags" Target="../tags/tag17.xml"/><Relationship Id="rId21" Type="http://schemas.openxmlformats.org/officeDocument/2006/relationships/image" Target="../media/image2.emf"/><Relationship Id="rId7" Type="http://schemas.openxmlformats.org/officeDocument/2006/relationships/tags" Target="../tags/tag21.xml"/><Relationship Id="rId12" Type="http://schemas.openxmlformats.org/officeDocument/2006/relationships/tags" Target="../tags/tag26.xml"/><Relationship Id="rId17" Type="http://schemas.openxmlformats.org/officeDocument/2006/relationships/tags" Target="../tags/tag31.xml"/><Relationship Id="rId2" Type="http://schemas.openxmlformats.org/officeDocument/2006/relationships/tags" Target="../tags/tag16.xml"/><Relationship Id="rId16" Type="http://schemas.openxmlformats.org/officeDocument/2006/relationships/tags" Target="../tags/tag30.xml"/><Relationship Id="rId20" Type="http://schemas.openxmlformats.org/officeDocument/2006/relationships/image" Target="../media/image1.emf"/><Relationship Id="rId1" Type="http://schemas.openxmlformats.org/officeDocument/2006/relationships/tags" Target="../tags/tag15.xml"/><Relationship Id="rId6" Type="http://schemas.openxmlformats.org/officeDocument/2006/relationships/tags" Target="../tags/tag20.xml"/><Relationship Id="rId11" Type="http://schemas.openxmlformats.org/officeDocument/2006/relationships/tags" Target="../tags/tag25.xml"/><Relationship Id="rId5" Type="http://schemas.openxmlformats.org/officeDocument/2006/relationships/tags" Target="../tags/tag19.xml"/><Relationship Id="rId15" Type="http://schemas.openxmlformats.org/officeDocument/2006/relationships/tags" Target="../tags/tag29.xml"/><Relationship Id="rId10" Type="http://schemas.openxmlformats.org/officeDocument/2006/relationships/tags" Target="../tags/tag24.xml"/><Relationship Id="rId19" Type="http://schemas.openxmlformats.org/officeDocument/2006/relationships/slideLayout" Target="../slideLayouts/slideLayout1.xml"/><Relationship Id="rId4" Type="http://schemas.openxmlformats.org/officeDocument/2006/relationships/tags" Target="../tags/tag18.xml"/><Relationship Id="rId9" Type="http://schemas.openxmlformats.org/officeDocument/2006/relationships/tags" Target="../tags/tag23.xml"/><Relationship Id="rId14" Type="http://schemas.openxmlformats.org/officeDocument/2006/relationships/tags" Target="../tags/tag28.xml"/><Relationship Id="rId22" Type="http://schemas.openxmlformats.org/officeDocument/2006/relationships/image" Target="../media/image8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tags" Target="../tags/tag40.xml"/><Relationship Id="rId13" Type="http://schemas.openxmlformats.org/officeDocument/2006/relationships/tags" Target="../tags/tag45.xml"/><Relationship Id="rId18" Type="http://schemas.openxmlformats.org/officeDocument/2006/relationships/tags" Target="../tags/tag50.xml"/><Relationship Id="rId26" Type="http://schemas.openxmlformats.org/officeDocument/2006/relationships/slideLayout" Target="../slideLayouts/slideLayout1.xml"/><Relationship Id="rId3" Type="http://schemas.openxmlformats.org/officeDocument/2006/relationships/tags" Target="../tags/tag35.xml"/><Relationship Id="rId21" Type="http://schemas.openxmlformats.org/officeDocument/2006/relationships/tags" Target="../tags/tag53.xml"/><Relationship Id="rId7" Type="http://schemas.openxmlformats.org/officeDocument/2006/relationships/tags" Target="../tags/tag39.xml"/><Relationship Id="rId12" Type="http://schemas.openxmlformats.org/officeDocument/2006/relationships/tags" Target="../tags/tag44.xml"/><Relationship Id="rId17" Type="http://schemas.openxmlformats.org/officeDocument/2006/relationships/tags" Target="../tags/tag49.xml"/><Relationship Id="rId25" Type="http://schemas.openxmlformats.org/officeDocument/2006/relationships/tags" Target="../tags/tag57.xml"/><Relationship Id="rId2" Type="http://schemas.openxmlformats.org/officeDocument/2006/relationships/tags" Target="../tags/tag34.xml"/><Relationship Id="rId16" Type="http://schemas.openxmlformats.org/officeDocument/2006/relationships/tags" Target="../tags/tag48.xml"/><Relationship Id="rId20" Type="http://schemas.openxmlformats.org/officeDocument/2006/relationships/tags" Target="../tags/tag52.xml"/><Relationship Id="rId29" Type="http://schemas.openxmlformats.org/officeDocument/2006/relationships/image" Target="../media/image9.emf"/><Relationship Id="rId1" Type="http://schemas.openxmlformats.org/officeDocument/2006/relationships/tags" Target="../tags/tag33.xml"/><Relationship Id="rId6" Type="http://schemas.openxmlformats.org/officeDocument/2006/relationships/tags" Target="../tags/tag38.xml"/><Relationship Id="rId11" Type="http://schemas.openxmlformats.org/officeDocument/2006/relationships/tags" Target="../tags/tag43.xml"/><Relationship Id="rId24" Type="http://schemas.openxmlformats.org/officeDocument/2006/relationships/tags" Target="../tags/tag56.xml"/><Relationship Id="rId5" Type="http://schemas.openxmlformats.org/officeDocument/2006/relationships/tags" Target="../tags/tag37.xml"/><Relationship Id="rId15" Type="http://schemas.openxmlformats.org/officeDocument/2006/relationships/tags" Target="../tags/tag47.xml"/><Relationship Id="rId23" Type="http://schemas.openxmlformats.org/officeDocument/2006/relationships/tags" Target="../tags/tag55.xml"/><Relationship Id="rId28" Type="http://schemas.openxmlformats.org/officeDocument/2006/relationships/image" Target="../media/image2.emf"/><Relationship Id="rId10" Type="http://schemas.openxmlformats.org/officeDocument/2006/relationships/tags" Target="../tags/tag42.xml"/><Relationship Id="rId19" Type="http://schemas.openxmlformats.org/officeDocument/2006/relationships/tags" Target="../tags/tag51.xml"/><Relationship Id="rId4" Type="http://schemas.openxmlformats.org/officeDocument/2006/relationships/tags" Target="../tags/tag36.xml"/><Relationship Id="rId9" Type="http://schemas.openxmlformats.org/officeDocument/2006/relationships/tags" Target="../tags/tag41.xml"/><Relationship Id="rId14" Type="http://schemas.openxmlformats.org/officeDocument/2006/relationships/tags" Target="../tags/tag46.xml"/><Relationship Id="rId22" Type="http://schemas.openxmlformats.org/officeDocument/2006/relationships/tags" Target="../tags/tag54.xml"/><Relationship Id="rId27" Type="http://schemas.openxmlformats.org/officeDocument/2006/relationships/image" Target="../media/image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arallelogramma 5"/>
          <p:cNvSpPr/>
          <p:nvPr/>
        </p:nvSpPr>
        <p:spPr>
          <a:xfrm>
            <a:off x="-238532" y="6376663"/>
            <a:ext cx="8472198" cy="481338"/>
          </a:xfrm>
          <a:prstGeom prst="parallelogram">
            <a:avLst/>
          </a:prstGeom>
          <a:solidFill>
            <a:srgbClr val="0F406B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rgbClr val="0F406B"/>
              </a:solidFill>
            </a:endParaRPr>
          </a:p>
        </p:txBody>
      </p:sp>
      <p:pic>
        <p:nvPicPr>
          <p:cNvPr id="7" name="Immagine 6" descr="cherubino_pant541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200" y="6376662"/>
            <a:ext cx="459462" cy="469067"/>
          </a:xfrm>
          <a:prstGeom prst="rect">
            <a:avLst/>
          </a:prstGeom>
        </p:spPr>
      </p:pic>
      <p:pic>
        <p:nvPicPr>
          <p:cNvPr id="8" name="Immagine 7" descr="logo_white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7607" y="6502430"/>
            <a:ext cx="2395665" cy="220877"/>
          </a:xfrm>
          <a:prstGeom prst="rect">
            <a:avLst/>
          </a:prstGeom>
        </p:spPr>
      </p:pic>
      <p:sp>
        <p:nvSpPr>
          <p:cNvPr id="9" name="CasellaDiTesto 1"/>
          <p:cNvSpPr txBox="1">
            <a:spLocks noChangeArrowheads="1"/>
          </p:cNvSpPr>
          <p:nvPr/>
        </p:nvSpPr>
        <p:spPr bwMode="auto">
          <a:xfrm>
            <a:off x="-131693" y="1670602"/>
            <a:ext cx="9275693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0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1pPr>
            <a:lvl2pPr marL="742950" indent="-285750" eaLnBrk="0" hangingPunct="0">
              <a:defRPr sz="30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2pPr>
            <a:lvl3pPr marL="1143000" indent="-228600" eaLnBrk="0" hangingPunct="0">
              <a:defRPr sz="30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3pPr>
            <a:lvl4pPr marL="1600200" indent="-228600" eaLnBrk="0" hangingPunct="0">
              <a:defRPr sz="30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4pPr>
            <a:lvl5pPr marL="2057400" indent="-228600" eaLnBrk="0" hangingPunct="0">
              <a:defRPr sz="30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9pPr>
          </a:lstStyle>
          <a:p>
            <a:pPr algn="ctr" eaLnBrk="1" hangingPunct="1"/>
            <a:r>
              <a:rPr lang="it-IT" sz="4800" b="1" dirty="0" err="1">
                <a:solidFill>
                  <a:schemeClr val="tx2"/>
                </a:solidFill>
                <a:latin typeface="+mj-lt"/>
              </a:rPr>
              <a:t>Neural</a:t>
            </a:r>
            <a:r>
              <a:rPr lang="it-IT" sz="4800" b="1" dirty="0">
                <a:solidFill>
                  <a:schemeClr val="tx2"/>
                </a:solidFill>
                <a:latin typeface="+mj-lt"/>
              </a:rPr>
              <a:t> </a:t>
            </a:r>
            <a:r>
              <a:rPr lang="it-IT" sz="4800" b="1" dirty="0" err="1">
                <a:solidFill>
                  <a:schemeClr val="tx2"/>
                </a:solidFill>
                <a:latin typeface="+mj-lt"/>
              </a:rPr>
              <a:t>material</a:t>
            </a:r>
            <a:r>
              <a:rPr lang="it-IT" sz="4800" b="1" dirty="0">
                <a:solidFill>
                  <a:schemeClr val="tx2"/>
                </a:solidFill>
                <a:latin typeface="+mj-lt"/>
              </a:rPr>
              <a:t> transfer </a:t>
            </a:r>
          </a:p>
          <a:p>
            <a:pPr algn="ctr" eaLnBrk="1" hangingPunct="1"/>
            <a:r>
              <a:rPr lang="it-IT" sz="4800" b="1" dirty="0">
                <a:solidFill>
                  <a:schemeClr val="tx2"/>
                </a:solidFill>
                <a:latin typeface="+mj-lt"/>
              </a:rPr>
              <a:t>for </a:t>
            </a:r>
            <a:r>
              <a:rPr lang="it-IT" sz="4800" b="1" dirty="0" err="1">
                <a:solidFill>
                  <a:schemeClr val="tx2"/>
                </a:solidFill>
                <a:latin typeface="+mj-lt"/>
              </a:rPr>
              <a:t>improving</a:t>
            </a:r>
            <a:r>
              <a:rPr lang="it-IT" sz="4800" b="1" dirty="0">
                <a:solidFill>
                  <a:schemeClr val="tx2"/>
                </a:solidFill>
                <a:latin typeface="+mj-lt"/>
              </a:rPr>
              <a:t> </a:t>
            </a:r>
            <a:r>
              <a:rPr lang="it-IT" sz="4800" b="1" dirty="0" err="1">
                <a:solidFill>
                  <a:schemeClr val="tx2"/>
                </a:solidFill>
                <a:latin typeface="+mj-lt"/>
              </a:rPr>
              <a:t>photogrammetry</a:t>
            </a:r>
            <a:endParaRPr lang="it-IT" sz="4800" b="1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432E20C-822F-4022-8E89-D1EB76C0A63A}"/>
              </a:ext>
            </a:extLst>
          </p:cNvPr>
          <p:cNvSpPr txBox="1"/>
          <p:nvPr/>
        </p:nvSpPr>
        <p:spPr>
          <a:xfrm>
            <a:off x="436700" y="4162618"/>
            <a:ext cx="82705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solidFill>
                  <a:schemeClr val="tx2"/>
                </a:solidFill>
              </a:rPr>
              <a:t>L. Peretti</a:t>
            </a:r>
            <a:r>
              <a:rPr lang="it-IT" baseline="30000" dirty="0">
                <a:solidFill>
                  <a:schemeClr val="tx2"/>
                </a:solidFill>
              </a:rPr>
              <a:t>1</a:t>
            </a:r>
            <a:r>
              <a:rPr lang="it-IT" dirty="0">
                <a:solidFill>
                  <a:schemeClr val="tx2"/>
                </a:solidFill>
              </a:rPr>
              <a:t>, A. Maggiordomo</a:t>
            </a:r>
            <a:r>
              <a:rPr lang="it-IT" baseline="30000" dirty="0">
                <a:solidFill>
                  <a:schemeClr val="tx2"/>
                </a:solidFill>
              </a:rPr>
              <a:t>2</a:t>
            </a:r>
            <a:r>
              <a:rPr lang="it-IT" dirty="0">
                <a:solidFill>
                  <a:schemeClr val="tx2"/>
                </a:solidFill>
              </a:rPr>
              <a:t>, M. Callieri</a:t>
            </a:r>
            <a:r>
              <a:rPr lang="it-IT" baseline="30000" dirty="0">
                <a:solidFill>
                  <a:schemeClr val="tx2"/>
                </a:solidFill>
              </a:rPr>
              <a:t>3</a:t>
            </a:r>
            <a:r>
              <a:rPr lang="it-IT" dirty="0">
                <a:solidFill>
                  <a:schemeClr val="tx2"/>
                </a:solidFill>
              </a:rPr>
              <a:t>, M. Corsini</a:t>
            </a:r>
            <a:r>
              <a:rPr lang="it-IT" baseline="30000" dirty="0">
                <a:solidFill>
                  <a:schemeClr val="tx2"/>
                </a:solidFill>
              </a:rPr>
              <a:t>3</a:t>
            </a:r>
            <a:r>
              <a:rPr lang="it-IT" dirty="0">
                <a:solidFill>
                  <a:schemeClr val="tx2"/>
                </a:solidFill>
              </a:rPr>
              <a:t>, D. Giorgi</a:t>
            </a:r>
            <a:r>
              <a:rPr lang="it-IT" baseline="30000" dirty="0">
                <a:solidFill>
                  <a:schemeClr val="tx2"/>
                </a:solidFill>
              </a:rPr>
              <a:t>3</a:t>
            </a:r>
            <a:r>
              <a:rPr lang="it-IT" dirty="0">
                <a:solidFill>
                  <a:schemeClr val="tx2"/>
                </a:solidFill>
              </a:rPr>
              <a:t>, P. Cignoni</a:t>
            </a:r>
            <a:r>
              <a:rPr lang="it-IT" baseline="30000" dirty="0">
                <a:solidFill>
                  <a:schemeClr val="tx2"/>
                </a:solidFill>
              </a:rPr>
              <a:t>3</a:t>
            </a:r>
            <a:r>
              <a:rPr lang="it-IT" dirty="0">
                <a:solidFill>
                  <a:schemeClr val="tx2"/>
                </a:solidFill>
              </a:rPr>
              <a:t>, M. Tarini</a:t>
            </a:r>
            <a:r>
              <a:rPr lang="it-IT" baseline="30000" dirty="0">
                <a:solidFill>
                  <a:schemeClr val="tx2"/>
                </a:solidFill>
              </a:rPr>
              <a:t>2</a:t>
            </a:r>
            <a:endParaRPr lang="en-US" baseline="30000" dirty="0">
              <a:solidFill>
                <a:schemeClr val="tx2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A68A1A7-FCC3-4CBE-BD0B-091268090ECB}"/>
              </a:ext>
            </a:extLst>
          </p:cNvPr>
          <p:cNvSpPr txBox="1"/>
          <p:nvPr/>
        </p:nvSpPr>
        <p:spPr>
          <a:xfrm>
            <a:off x="436700" y="4750962"/>
            <a:ext cx="277537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i="1" baseline="30000" dirty="0">
                <a:solidFill>
                  <a:schemeClr val="tx2"/>
                </a:solidFill>
              </a:rPr>
              <a:t>1</a:t>
            </a:r>
            <a:r>
              <a:rPr lang="en-GB" sz="1400" i="1" dirty="0">
                <a:solidFill>
                  <a:schemeClr val="tx2"/>
                </a:solidFill>
              </a:rPr>
              <a:t>Universita di Pisa, Pisa, Italy</a:t>
            </a:r>
          </a:p>
          <a:p>
            <a:r>
              <a:rPr lang="en-GB" sz="1400" i="1" baseline="30000" dirty="0">
                <a:solidFill>
                  <a:schemeClr val="tx2"/>
                </a:solidFill>
              </a:rPr>
              <a:t>2</a:t>
            </a:r>
            <a:r>
              <a:rPr lang="en-GB" sz="1400" i="1" dirty="0">
                <a:solidFill>
                  <a:schemeClr val="tx2"/>
                </a:solidFill>
              </a:rPr>
              <a:t>Universita di Milano, Milano, Italy</a:t>
            </a:r>
          </a:p>
          <a:p>
            <a:r>
              <a:rPr lang="en-GB" sz="1400" i="1" baseline="30000" dirty="0">
                <a:solidFill>
                  <a:schemeClr val="tx2"/>
                </a:solidFill>
              </a:rPr>
              <a:t>3</a:t>
            </a:r>
            <a:r>
              <a:rPr lang="pt-BR" sz="1400" i="1" dirty="0">
                <a:solidFill>
                  <a:schemeClr val="tx2"/>
                </a:solidFill>
              </a:rPr>
              <a:t>ISTI - CNR, Pisa, Italy</a:t>
            </a:r>
            <a:endParaRPr lang="en-US" sz="1400" i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67418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arallelogramma 5"/>
          <p:cNvSpPr/>
          <p:nvPr>
            <p:custDataLst>
              <p:tags r:id="rId2"/>
            </p:custDataLst>
          </p:nvPr>
        </p:nvSpPr>
        <p:spPr>
          <a:xfrm>
            <a:off x="-238532" y="6376663"/>
            <a:ext cx="8472198" cy="481338"/>
          </a:xfrm>
          <a:prstGeom prst="parallelogram">
            <a:avLst/>
          </a:prstGeom>
          <a:solidFill>
            <a:srgbClr val="0F406B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rgbClr val="0F406B"/>
              </a:solidFill>
              <a:latin typeface="+mj-lt"/>
            </a:endParaRPr>
          </a:p>
        </p:txBody>
      </p:sp>
      <p:pic>
        <p:nvPicPr>
          <p:cNvPr id="7" name="Immagine 6" descr="cherubino_pant541.eps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200" y="6376662"/>
            <a:ext cx="459462" cy="469067"/>
          </a:xfrm>
          <a:prstGeom prst="rect">
            <a:avLst/>
          </a:prstGeom>
        </p:spPr>
      </p:pic>
      <p:pic>
        <p:nvPicPr>
          <p:cNvPr id="8" name="Immagine 7" descr="logo_white.eps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7607" y="6502430"/>
            <a:ext cx="2395665" cy="22087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CE1C35D-7E84-4D8C-B0D8-28A524676FCA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2567166" y="1448861"/>
            <a:ext cx="873504" cy="49134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solidFill>
                  <a:schemeClr val="tx1"/>
                </a:solidFill>
                <a:latin typeface="+mj-lt"/>
              </a:rPr>
              <a:t>DATASET</a:t>
            </a:r>
            <a:endParaRPr lang="en-US" sz="12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B5DABA1-E4A0-4B74-9497-5FF1FD2A9DF8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550458" y="2373077"/>
            <a:ext cx="873504" cy="49134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solidFill>
                  <a:schemeClr val="tx1"/>
                </a:solidFill>
                <a:latin typeface="+mj-lt"/>
              </a:rPr>
              <a:t>MODEL1</a:t>
            </a:r>
            <a:endParaRPr lang="en-US" sz="12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A39C141-28AB-473E-9E28-3133D60F094B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1662260" y="2373077"/>
            <a:ext cx="873504" cy="49134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solidFill>
                  <a:schemeClr val="tx1"/>
                </a:solidFill>
                <a:latin typeface="+mj-lt"/>
              </a:rPr>
              <a:t>MODEL2</a:t>
            </a:r>
            <a:endParaRPr lang="en-US" sz="12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A99912D-8282-4E7D-ADC6-E77DFD8D7476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3058715" y="2373077"/>
            <a:ext cx="873504" cy="49134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solidFill>
                  <a:schemeClr val="tx1"/>
                </a:solidFill>
                <a:latin typeface="+mj-lt"/>
              </a:rPr>
              <a:t>MODEL3</a:t>
            </a:r>
            <a:endParaRPr lang="en-US" sz="12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0F3ECB1-7615-440C-BA49-1F10FCCBC194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>
            <a:off x="4779261" y="2373077"/>
            <a:ext cx="873504" cy="49134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solidFill>
                  <a:schemeClr val="tx1"/>
                </a:solidFill>
                <a:latin typeface="+mj-lt"/>
              </a:rPr>
              <a:t>MODEL52</a:t>
            </a:r>
          </a:p>
        </p:txBody>
      </p:sp>
      <p:cxnSp>
        <p:nvCxnSpPr>
          <p:cNvPr id="14" name="Connector: Elbow 13">
            <a:extLst>
              <a:ext uri="{FF2B5EF4-FFF2-40B4-BE49-F238E27FC236}">
                <a16:creationId xmlns:a16="http://schemas.microsoft.com/office/drawing/2014/main" id="{CE8F234C-66EA-4E3B-8A58-428BD010705D}"/>
              </a:ext>
            </a:extLst>
          </p:cNvPr>
          <p:cNvCxnSpPr>
            <a:cxnSpLocks/>
            <a:stCxn id="2" idx="2"/>
            <a:endCxn id="9" idx="0"/>
          </p:cNvCxnSpPr>
          <p:nvPr>
            <p:custDataLst>
              <p:tags r:id="rId10"/>
            </p:custDataLst>
          </p:nvPr>
        </p:nvCxnSpPr>
        <p:spPr>
          <a:xfrm rot="5400000">
            <a:off x="1779129" y="1148288"/>
            <a:ext cx="432871" cy="2016708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Connector: Elbow 15">
            <a:extLst>
              <a:ext uri="{FF2B5EF4-FFF2-40B4-BE49-F238E27FC236}">
                <a16:creationId xmlns:a16="http://schemas.microsoft.com/office/drawing/2014/main" id="{8F9CB1E6-E43F-4E25-AE64-C2AA82DB46EC}"/>
              </a:ext>
            </a:extLst>
          </p:cNvPr>
          <p:cNvCxnSpPr>
            <a:cxnSpLocks/>
            <a:stCxn id="2" idx="2"/>
            <a:endCxn id="13" idx="0"/>
          </p:cNvCxnSpPr>
          <p:nvPr>
            <p:custDataLst>
              <p:tags r:id="rId11"/>
            </p:custDataLst>
          </p:nvPr>
        </p:nvCxnSpPr>
        <p:spPr>
          <a:xfrm rot="16200000" flipH="1">
            <a:off x="3893530" y="1050594"/>
            <a:ext cx="432871" cy="2212095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Connector: Elbow 19">
            <a:extLst>
              <a:ext uri="{FF2B5EF4-FFF2-40B4-BE49-F238E27FC236}">
                <a16:creationId xmlns:a16="http://schemas.microsoft.com/office/drawing/2014/main" id="{FD903651-DDF1-4352-810D-FE8CB3E8115C}"/>
              </a:ext>
            </a:extLst>
          </p:cNvPr>
          <p:cNvCxnSpPr>
            <a:cxnSpLocks/>
            <a:stCxn id="2" idx="2"/>
            <a:endCxn id="12" idx="0"/>
          </p:cNvCxnSpPr>
          <p:nvPr>
            <p:custDataLst>
              <p:tags r:id="rId12"/>
            </p:custDataLst>
          </p:nvPr>
        </p:nvCxnSpPr>
        <p:spPr>
          <a:xfrm rot="16200000" flipH="1">
            <a:off x="3033257" y="1910867"/>
            <a:ext cx="432871" cy="491548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Connector: Elbow 21">
            <a:extLst>
              <a:ext uri="{FF2B5EF4-FFF2-40B4-BE49-F238E27FC236}">
                <a16:creationId xmlns:a16="http://schemas.microsoft.com/office/drawing/2014/main" id="{43D19968-2CC4-4E9F-8977-39E968B43142}"/>
              </a:ext>
            </a:extLst>
          </p:cNvPr>
          <p:cNvCxnSpPr>
            <a:cxnSpLocks/>
            <a:stCxn id="2" idx="2"/>
            <a:endCxn id="11" idx="0"/>
          </p:cNvCxnSpPr>
          <p:nvPr>
            <p:custDataLst>
              <p:tags r:id="rId13"/>
            </p:custDataLst>
          </p:nvPr>
        </p:nvCxnSpPr>
        <p:spPr>
          <a:xfrm rot="5400000">
            <a:off x="2335030" y="1704188"/>
            <a:ext cx="432871" cy="904907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Oval 26">
            <a:extLst>
              <a:ext uri="{FF2B5EF4-FFF2-40B4-BE49-F238E27FC236}">
                <a16:creationId xmlns:a16="http://schemas.microsoft.com/office/drawing/2014/main" id="{ED2B97A1-7E32-40AA-B8A5-4A5141E08E72}"/>
              </a:ext>
            </a:extLst>
          </p:cNvPr>
          <p:cNvSpPr/>
          <p:nvPr>
            <p:custDataLst>
              <p:tags r:id="rId14"/>
            </p:custDataLst>
          </p:nvPr>
        </p:nvSpPr>
        <p:spPr>
          <a:xfrm>
            <a:off x="4088691" y="2572776"/>
            <a:ext cx="91948" cy="9194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813A41F7-0CC7-454F-86BB-FCDE5C367670}"/>
              </a:ext>
            </a:extLst>
          </p:cNvPr>
          <p:cNvSpPr/>
          <p:nvPr>
            <p:custDataLst>
              <p:tags r:id="rId15"/>
            </p:custDataLst>
          </p:nvPr>
        </p:nvSpPr>
        <p:spPr>
          <a:xfrm>
            <a:off x="4277220" y="2572776"/>
            <a:ext cx="91948" cy="9194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D20E6963-A59E-40E1-9705-90654FA65AE0}"/>
              </a:ext>
            </a:extLst>
          </p:cNvPr>
          <p:cNvSpPr/>
          <p:nvPr>
            <p:custDataLst>
              <p:tags r:id="rId16"/>
            </p:custDataLst>
          </p:nvPr>
        </p:nvSpPr>
        <p:spPr>
          <a:xfrm>
            <a:off x="4475216" y="2572776"/>
            <a:ext cx="91948" cy="9194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BFD53B85-ACC9-4CAB-AAE6-A56A53C663E8}"/>
              </a:ext>
            </a:extLst>
          </p:cNvPr>
          <p:cNvSpPr/>
          <p:nvPr>
            <p:custDataLst>
              <p:tags r:id="rId17"/>
            </p:custDataLst>
          </p:nvPr>
        </p:nvSpPr>
        <p:spPr>
          <a:xfrm>
            <a:off x="408939" y="3483205"/>
            <a:ext cx="1015022" cy="32670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solidFill>
                  <a:schemeClr val="tx1"/>
                </a:solidFill>
                <a:latin typeface="+mj-lt"/>
              </a:rPr>
              <a:t>MATERIAL 1</a:t>
            </a:r>
            <a:endParaRPr lang="en-US" sz="12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C2F5B5C2-FD35-4E9D-8388-479FACBE8510}"/>
              </a:ext>
            </a:extLst>
          </p:cNvPr>
          <p:cNvSpPr/>
          <p:nvPr>
            <p:custDataLst>
              <p:tags r:id="rId18"/>
            </p:custDataLst>
          </p:nvPr>
        </p:nvSpPr>
        <p:spPr>
          <a:xfrm>
            <a:off x="2567166" y="3483205"/>
            <a:ext cx="1015022" cy="32670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solidFill>
                  <a:schemeClr val="tx1"/>
                </a:solidFill>
                <a:latin typeface="+mj-lt"/>
              </a:rPr>
              <a:t>MATERIAL 8</a:t>
            </a:r>
            <a:endParaRPr lang="en-US" sz="12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35233122-EBC4-4183-A56B-74BF5F4AFA2F}"/>
              </a:ext>
            </a:extLst>
          </p:cNvPr>
          <p:cNvSpPr/>
          <p:nvPr>
            <p:custDataLst>
              <p:tags r:id="rId19"/>
            </p:custDataLst>
          </p:nvPr>
        </p:nvSpPr>
        <p:spPr>
          <a:xfrm>
            <a:off x="1756327" y="3616732"/>
            <a:ext cx="91948" cy="9194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0F49AC67-D961-48E5-931D-59566B2931E8}"/>
              </a:ext>
            </a:extLst>
          </p:cNvPr>
          <p:cNvSpPr/>
          <p:nvPr>
            <p:custDataLst>
              <p:tags r:id="rId20"/>
            </p:custDataLst>
          </p:nvPr>
        </p:nvSpPr>
        <p:spPr>
          <a:xfrm>
            <a:off x="1944856" y="3616732"/>
            <a:ext cx="91948" cy="9194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B4D00165-3D14-4F60-9F2C-A7648C654607}"/>
              </a:ext>
            </a:extLst>
          </p:cNvPr>
          <p:cNvSpPr/>
          <p:nvPr>
            <p:custDataLst>
              <p:tags r:id="rId21"/>
            </p:custDataLst>
          </p:nvPr>
        </p:nvSpPr>
        <p:spPr>
          <a:xfrm>
            <a:off x="2142852" y="3616732"/>
            <a:ext cx="91948" cy="9194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chemeClr val="tx1"/>
              </a:solidFill>
              <a:latin typeface="+mj-lt"/>
            </a:endParaRPr>
          </a:p>
        </p:txBody>
      </p:sp>
      <p:cxnSp>
        <p:nvCxnSpPr>
          <p:cNvPr id="36" name="Connector: Elbow 35">
            <a:extLst>
              <a:ext uri="{FF2B5EF4-FFF2-40B4-BE49-F238E27FC236}">
                <a16:creationId xmlns:a16="http://schemas.microsoft.com/office/drawing/2014/main" id="{E9824BD8-F69B-41FB-B338-3D9F423DB795}"/>
              </a:ext>
            </a:extLst>
          </p:cNvPr>
          <p:cNvCxnSpPr>
            <a:stCxn id="11" idx="2"/>
            <a:endCxn id="30" idx="0"/>
          </p:cNvCxnSpPr>
          <p:nvPr>
            <p:custDataLst>
              <p:tags r:id="rId22"/>
            </p:custDataLst>
          </p:nvPr>
        </p:nvCxnSpPr>
        <p:spPr>
          <a:xfrm rot="5400000">
            <a:off x="1198340" y="2582534"/>
            <a:ext cx="618783" cy="1182561"/>
          </a:xfrm>
          <a:prstGeom prst="bentConnector3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Connector: Elbow 37">
            <a:extLst>
              <a:ext uri="{FF2B5EF4-FFF2-40B4-BE49-F238E27FC236}">
                <a16:creationId xmlns:a16="http://schemas.microsoft.com/office/drawing/2014/main" id="{6EE60599-FC16-4482-A88C-56A600AAA1F5}"/>
              </a:ext>
            </a:extLst>
          </p:cNvPr>
          <p:cNvCxnSpPr>
            <a:stCxn id="11" idx="2"/>
            <a:endCxn id="31" idx="0"/>
          </p:cNvCxnSpPr>
          <p:nvPr>
            <p:custDataLst>
              <p:tags r:id="rId23"/>
            </p:custDataLst>
          </p:nvPr>
        </p:nvCxnSpPr>
        <p:spPr>
          <a:xfrm rot="16200000" flipH="1">
            <a:off x="2277453" y="2685981"/>
            <a:ext cx="618783" cy="975666"/>
          </a:xfrm>
          <a:prstGeom prst="bentConnector3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Rectangle 48">
            <a:extLst>
              <a:ext uri="{FF2B5EF4-FFF2-40B4-BE49-F238E27FC236}">
                <a16:creationId xmlns:a16="http://schemas.microsoft.com/office/drawing/2014/main" id="{D25EF9E4-4156-4F30-B501-AC59C1AAC4C5}"/>
              </a:ext>
            </a:extLst>
          </p:cNvPr>
          <p:cNvSpPr/>
          <p:nvPr>
            <p:custDataLst>
              <p:tags r:id="rId24"/>
            </p:custDataLst>
          </p:nvPr>
        </p:nvSpPr>
        <p:spPr>
          <a:xfrm>
            <a:off x="3509285" y="4255195"/>
            <a:ext cx="1297054" cy="32670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solidFill>
                  <a:schemeClr val="tx1"/>
                </a:solidFill>
                <a:latin typeface="+mj-lt"/>
              </a:rPr>
              <a:t>Rendering 100</a:t>
            </a:r>
            <a:endParaRPr lang="en-US" sz="12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0260A246-DD31-43DF-8215-5B546109B8F5}"/>
              </a:ext>
            </a:extLst>
          </p:cNvPr>
          <p:cNvSpPr/>
          <p:nvPr>
            <p:custDataLst>
              <p:tags r:id="rId25"/>
            </p:custDataLst>
          </p:nvPr>
        </p:nvSpPr>
        <p:spPr>
          <a:xfrm>
            <a:off x="1342303" y="4255195"/>
            <a:ext cx="1297054" cy="32670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solidFill>
                  <a:schemeClr val="tx1"/>
                </a:solidFill>
                <a:latin typeface="+mj-lt"/>
              </a:rPr>
              <a:t>Rendering 1</a:t>
            </a:r>
            <a:endParaRPr lang="en-US" sz="1200" dirty="0">
              <a:solidFill>
                <a:schemeClr val="tx1"/>
              </a:solidFill>
              <a:latin typeface="+mj-lt"/>
            </a:endParaRPr>
          </a:p>
        </p:txBody>
      </p:sp>
      <p:cxnSp>
        <p:nvCxnSpPr>
          <p:cNvPr id="52" name="Connector: Elbow 51">
            <a:extLst>
              <a:ext uri="{FF2B5EF4-FFF2-40B4-BE49-F238E27FC236}">
                <a16:creationId xmlns:a16="http://schemas.microsoft.com/office/drawing/2014/main" id="{6CEB9097-5CB0-4734-8489-84E0EF312B1F}"/>
              </a:ext>
            </a:extLst>
          </p:cNvPr>
          <p:cNvCxnSpPr>
            <a:cxnSpLocks/>
            <a:stCxn id="31" idx="2"/>
            <a:endCxn id="49" idx="0"/>
          </p:cNvCxnSpPr>
          <p:nvPr>
            <p:custDataLst>
              <p:tags r:id="rId26"/>
            </p:custDataLst>
          </p:nvPr>
        </p:nvCxnSpPr>
        <p:spPr>
          <a:xfrm rot="16200000" flipH="1">
            <a:off x="3393603" y="3490985"/>
            <a:ext cx="445283" cy="1083135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Connector: Elbow 54">
            <a:extLst>
              <a:ext uri="{FF2B5EF4-FFF2-40B4-BE49-F238E27FC236}">
                <a16:creationId xmlns:a16="http://schemas.microsoft.com/office/drawing/2014/main" id="{DB1597CF-8CB1-40A9-B413-DC6A9562F53C}"/>
              </a:ext>
            </a:extLst>
          </p:cNvPr>
          <p:cNvCxnSpPr>
            <a:cxnSpLocks/>
            <a:stCxn id="31" idx="2"/>
            <a:endCxn id="51" idx="0"/>
          </p:cNvCxnSpPr>
          <p:nvPr>
            <p:custDataLst>
              <p:tags r:id="rId27"/>
            </p:custDataLst>
          </p:nvPr>
        </p:nvCxnSpPr>
        <p:spPr>
          <a:xfrm rot="5400000">
            <a:off x="2310113" y="3490630"/>
            <a:ext cx="445283" cy="1083847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6" name="CasellaDiTesto 1">
            <a:extLst>
              <a:ext uri="{FF2B5EF4-FFF2-40B4-BE49-F238E27FC236}">
                <a16:creationId xmlns:a16="http://schemas.microsoft.com/office/drawing/2014/main" id="{0E909F1A-B036-42C3-80B3-C16545679CE9}"/>
              </a:ext>
            </a:extLst>
          </p:cNvPr>
          <p:cNvSpPr txBox="1">
            <a:spLocks noChangeArrowheads="1"/>
          </p:cNvSpPr>
          <p:nvPr>
            <p:custDataLst>
              <p:tags r:id="rId28"/>
            </p:custDataLst>
          </p:nvPr>
        </p:nvSpPr>
        <p:spPr bwMode="auto">
          <a:xfrm>
            <a:off x="345772" y="400579"/>
            <a:ext cx="788789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0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1pPr>
            <a:lvl2pPr marL="742950" indent="-285750" eaLnBrk="0" hangingPunct="0">
              <a:defRPr sz="30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2pPr>
            <a:lvl3pPr marL="1143000" indent="-228600" eaLnBrk="0" hangingPunct="0">
              <a:defRPr sz="30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3pPr>
            <a:lvl4pPr marL="1600200" indent="-228600" eaLnBrk="0" hangingPunct="0">
              <a:defRPr sz="30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4pPr>
            <a:lvl5pPr marL="2057400" indent="-228600" eaLnBrk="0" hangingPunct="0">
              <a:defRPr sz="30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9pPr>
          </a:lstStyle>
          <a:p>
            <a:pPr eaLnBrk="1" hangingPunct="1"/>
            <a:r>
              <a:rPr lang="en-US" sz="3200" b="1" dirty="0">
                <a:solidFill>
                  <a:schemeClr val="tx2"/>
                </a:solidFill>
                <a:latin typeface="+mj-lt"/>
              </a:rPr>
              <a:t>Synthetic Dataset generation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4257307-4EDC-438E-A7BA-BED100C6FEA2}"/>
              </a:ext>
            </a:extLst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5364876" y="3046718"/>
            <a:ext cx="3316821" cy="2743659"/>
          </a:xfrm>
          <a:prstGeom prst="rect">
            <a:avLst/>
          </a:prstGeom>
        </p:spPr>
      </p:pic>
      <p:sp>
        <p:nvSpPr>
          <p:cNvPr id="35" name="Oval 34">
            <a:extLst>
              <a:ext uri="{FF2B5EF4-FFF2-40B4-BE49-F238E27FC236}">
                <a16:creationId xmlns:a16="http://schemas.microsoft.com/office/drawing/2014/main" id="{E7F4CAE0-F2BA-4E64-A211-08F24F14C0A0}"/>
              </a:ext>
            </a:extLst>
          </p:cNvPr>
          <p:cNvSpPr/>
          <p:nvPr>
            <p:custDataLst>
              <p:tags r:id="rId29"/>
            </p:custDataLst>
          </p:nvPr>
        </p:nvSpPr>
        <p:spPr>
          <a:xfrm>
            <a:off x="2833253" y="4382720"/>
            <a:ext cx="91948" cy="9194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C0F23BC1-313B-4698-A26F-EFF3BCF2DE06}"/>
              </a:ext>
            </a:extLst>
          </p:cNvPr>
          <p:cNvSpPr/>
          <p:nvPr>
            <p:custDataLst>
              <p:tags r:id="rId30"/>
            </p:custDataLst>
          </p:nvPr>
        </p:nvSpPr>
        <p:spPr>
          <a:xfrm>
            <a:off x="3021782" y="4382720"/>
            <a:ext cx="91948" cy="9194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AB184EEF-E74F-4BE7-BB90-A67B2D09A7A7}"/>
              </a:ext>
            </a:extLst>
          </p:cNvPr>
          <p:cNvSpPr/>
          <p:nvPr>
            <p:custDataLst>
              <p:tags r:id="rId31"/>
            </p:custDataLst>
          </p:nvPr>
        </p:nvSpPr>
        <p:spPr>
          <a:xfrm>
            <a:off x="3219778" y="4382720"/>
            <a:ext cx="91948" cy="9194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93856C7-0D43-40B0-9C72-1861B5E2B2A7}"/>
              </a:ext>
            </a:extLst>
          </p:cNvPr>
          <p:cNvSpPr txBox="1"/>
          <p:nvPr/>
        </p:nvSpPr>
        <p:spPr>
          <a:xfrm>
            <a:off x="38689" y="6026209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solidFill>
                  <a:schemeClr val="bg1">
                    <a:lumMod val="65000"/>
                  </a:schemeClr>
                </a:solidFill>
              </a:rPr>
              <a:t>5</a:t>
            </a:r>
            <a:endParaRPr lang="en-US" sz="12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074638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arallelogramma 5"/>
          <p:cNvSpPr/>
          <p:nvPr>
            <p:custDataLst>
              <p:tags r:id="rId2"/>
            </p:custDataLst>
          </p:nvPr>
        </p:nvSpPr>
        <p:spPr>
          <a:xfrm>
            <a:off x="-238532" y="6376663"/>
            <a:ext cx="8472198" cy="481338"/>
          </a:xfrm>
          <a:prstGeom prst="parallelogram">
            <a:avLst/>
          </a:prstGeom>
          <a:solidFill>
            <a:srgbClr val="0F406B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rgbClr val="0F406B"/>
              </a:solidFill>
              <a:latin typeface="+mj-lt"/>
            </a:endParaRPr>
          </a:p>
        </p:txBody>
      </p:sp>
      <p:pic>
        <p:nvPicPr>
          <p:cNvPr id="7" name="Immagine 6" descr="cherubino_pant541.eps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200" y="6376662"/>
            <a:ext cx="459462" cy="469067"/>
          </a:xfrm>
          <a:prstGeom prst="rect">
            <a:avLst/>
          </a:prstGeom>
        </p:spPr>
      </p:pic>
      <p:pic>
        <p:nvPicPr>
          <p:cNvPr id="8" name="Immagine 7" descr="logo_white.eps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7607" y="6502430"/>
            <a:ext cx="2395665" cy="22087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CE1C35D-7E84-4D8C-B0D8-28A524676FCA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2567166" y="1448861"/>
            <a:ext cx="873504" cy="49134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solidFill>
                  <a:schemeClr val="tx1"/>
                </a:solidFill>
                <a:latin typeface="+mj-lt"/>
              </a:rPr>
              <a:t>DATASET</a:t>
            </a:r>
            <a:endParaRPr lang="en-US" sz="12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B5DABA1-E4A0-4B74-9497-5FF1FD2A9DF8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550458" y="2373077"/>
            <a:ext cx="873504" cy="49134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solidFill>
                  <a:schemeClr val="tx1"/>
                </a:solidFill>
                <a:latin typeface="+mj-lt"/>
              </a:rPr>
              <a:t>MODEL1</a:t>
            </a:r>
            <a:endParaRPr lang="en-US" sz="12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A39C141-28AB-473E-9E28-3133D60F094B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1662260" y="2373077"/>
            <a:ext cx="873504" cy="49134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solidFill>
                  <a:schemeClr val="tx1"/>
                </a:solidFill>
                <a:latin typeface="+mj-lt"/>
              </a:rPr>
              <a:t>MODEL2</a:t>
            </a:r>
            <a:endParaRPr lang="en-US" sz="12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A99912D-8282-4E7D-ADC6-E77DFD8D7476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3058715" y="2373077"/>
            <a:ext cx="873504" cy="49134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solidFill>
                  <a:schemeClr val="tx1"/>
                </a:solidFill>
                <a:latin typeface="+mj-lt"/>
              </a:rPr>
              <a:t>MODEL3</a:t>
            </a:r>
            <a:endParaRPr lang="en-US" sz="12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0F3ECB1-7615-440C-BA49-1F10FCCBC194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>
            <a:off x="4779261" y="2373077"/>
            <a:ext cx="873504" cy="49134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solidFill>
                  <a:schemeClr val="tx1"/>
                </a:solidFill>
                <a:latin typeface="+mj-lt"/>
              </a:rPr>
              <a:t>MODEL52</a:t>
            </a:r>
          </a:p>
        </p:txBody>
      </p:sp>
      <p:cxnSp>
        <p:nvCxnSpPr>
          <p:cNvPr id="14" name="Connector: Elbow 13">
            <a:extLst>
              <a:ext uri="{FF2B5EF4-FFF2-40B4-BE49-F238E27FC236}">
                <a16:creationId xmlns:a16="http://schemas.microsoft.com/office/drawing/2014/main" id="{CE8F234C-66EA-4E3B-8A58-428BD010705D}"/>
              </a:ext>
            </a:extLst>
          </p:cNvPr>
          <p:cNvCxnSpPr>
            <a:cxnSpLocks/>
            <a:stCxn id="2" idx="2"/>
            <a:endCxn id="9" idx="0"/>
          </p:cNvCxnSpPr>
          <p:nvPr>
            <p:custDataLst>
              <p:tags r:id="rId10"/>
            </p:custDataLst>
          </p:nvPr>
        </p:nvCxnSpPr>
        <p:spPr>
          <a:xfrm rot="5400000">
            <a:off x="1779129" y="1148288"/>
            <a:ext cx="432871" cy="2016708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Connector: Elbow 15">
            <a:extLst>
              <a:ext uri="{FF2B5EF4-FFF2-40B4-BE49-F238E27FC236}">
                <a16:creationId xmlns:a16="http://schemas.microsoft.com/office/drawing/2014/main" id="{8F9CB1E6-E43F-4E25-AE64-C2AA82DB46EC}"/>
              </a:ext>
            </a:extLst>
          </p:cNvPr>
          <p:cNvCxnSpPr>
            <a:cxnSpLocks/>
            <a:stCxn id="2" idx="2"/>
            <a:endCxn id="13" idx="0"/>
          </p:cNvCxnSpPr>
          <p:nvPr>
            <p:custDataLst>
              <p:tags r:id="rId11"/>
            </p:custDataLst>
          </p:nvPr>
        </p:nvCxnSpPr>
        <p:spPr>
          <a:xfrm rot="16200000" flipH="1">
            <a:off x="3893530" y="1050594"/>
            <a:ext cx="432871" cy="2212095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Connector: Elbow 19">
            <a:extLst>
              <a:ext uri="{FF2B5EF4-FFF2-40B4-BE49-F238E27FC236}">
                <a16:creationId xmlns:a16="http://schemas.microsoft.com/office/drawing/2014/main" id="{FD903651-DDF1-4352-810D-FE8CB3E8115C}"/>
              </a:ext>
            </a:extLst>
          </p:cNvPr>
          <p:cNvCxnSpPr>
            <a:cxnSpLocks/>
            <a:stCxn id="2" idx="2"/>
            <a:endCxn id="12" idx="0"/>
          </p:cNvCxnSpPr>
          <p:nvPr>
            <p:custDataLst>
              <p:tags r:id="rId12"/>
            </p:custDataLst>
          </p:nvPr>
        </p:nvCxnSpPr>
        <p:spPr>
          <a:xfrm rot="16200000" flipH="1">
            <a:off x="3033257" y="1910867"/>
            <a:ext cx="432871" cy="491548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Connector: Elbow 21">
            <a:extLst>
              <a:ext uri="{FF2B5EF4-FFF2-40B4-BE49-F238E27FC236}">
                <a16:creationId xmlns:a16="http://schemas.microsoft.com/office/drawing/2014/main" id="{43D19968-2CC4-4E9F-8977-39E968B43142}"/>
              </a:ext>
            </a:extLst>
          </p:cNvPr>
          <p:cNvCxnSpPr>
            <a:cxnSpLocks/>
            <a:stCxn id="2" idx="2"/>
            <a:endCxn id="11" idx="0"/>
          </p:cNvCxnSpPr>
          <p:nvPr>
            <p:custDataLst>
              <p:tags r:id="rId13"/>
            </p:custDataLst>
          </p:nvPr>
        </p:nvCxnSpPr>
        <p:spPr>
          <a:xfrm rot="5400000">
            <a:off x="2335030" y="1704188"/>
            <a:ext cx="432871" cy="904907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Oval 26">
            <a:extLst>
              <a:ext uri="{FF2B5EF4-FFF2-40B4-BE49-F238E27FC236}">
                <a16:creationId xmlns:a16="http://schemas.microsoft.com/office/drawing/2014/main" id="{ED2B97A1-7E32-40AA-B8A5-4A5141E08E72}"/>
              </a:ext>
            </a:extLst>
          </p:cNvPr>
          <p:cNvSpPr/>
          <p:nvPr>
            <p:custDataLst>
              <p:tags r:id="rId14"/>
            </p:custDataLst>
          </p:nvPr>
        </p:nvSpPr>
        <p:spPr>
          <a:xfrm>
            <a:off x="4088691" y="2572776"/>
            <a:ext cx="91948" cy="9194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813A41F7-0CC7-454F-86BB-FCDE5C367670}"/>
              </a:ext>
            </a:extLst>
          </p:cNvPr>
          <p:cNvSpPr/>
          <p:nvPr>
            <p:custDataLst>
              <p:tags r:id="rId15"/>
            </p:custDataLst>
          </p:nvPr>
        </p:nvSpPr>
        <p:spPr>
          <a:xfrm>
            <a:off x="4277220" y="2572776"/>
            <a:ext cx="91948" cy="9194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D20E6963-A59E-40E1-9705-90654FA65AE0}"/>
              </a:ext>
            </a:extLst>
          </p:cNvPr>
          <p:cNvSpPr/>
          <p:nvPr>
            <p:custDataLst>
              <p:tags r:id="rId16"/>
            </p:custDataLst>
          </p:nvPr>
        </p:nvSpPr>
        <p:spPr>
          <a:xfrm>
            <a:off x="4475216" y="2572776"/>
            <a:ext cx="91948" cy="9194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BFD53B85-ACC9-4CAB-AAE6-A56A53C663E8}"/>
              </a:ext>
            </a:extLst>
          </p:cNvPr>
          <p:cNvSpPr/>
          <p:nvPr>
            <p:custDataLst>
              <p:tags r:id="rId17"/>
            </p:custDataLst>
          </p:nvPr>
        </p:nvSpPr>
        <p:spPr>
          <a:xfrm>
            <a:off x="408939" y="3483205"/>
            <a:ext cx="1015022" cy="32670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solidFill>
                  <a:schemeClr val="tx1"/>
                </a:solidFill>
                <a:latin typeface="+mj-lt"/>
              </a:rPr>
              <a:t>MATERIAL 1</a:t>
            </a:r>
            <a:endParaRPr lang="en-US" sz="12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C2F5B5C2-FD35-4E9D-8388-479FACBE8510}"/>
              </a:ext>
            </a:extLst>
          </p:cNvPr>
          <p:cNvSpPr/>
          <p:nvPr>
            <p:custDataLst>
              <p:tags r:id="rId18"/>
            </p:custDataLst>
          </p:nvPr>
        </p:nvSpPr>
        <p:spPr>
          <a:xfrm>
            <a:off x="2567166" y="3483205"/>
            <a:ext cx="1015022" cy="32670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solidFill>
                  <a:schemeClr val="tx1"/>
                </a:solidFill>
                <a:latin typeface="+mj-lt"/>
              </a:rPr>
              <a:t>MATERIAL 8</a:t>
            </a:r>
            <a:endParaRPr lang="en-US" sz="12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35233122-EBC4-4183-A56B-74BF5F4AFA2F}"/>
              </a:ext>
            </a:extLst>
          </p:cNvPr>
          <p:cNvSpPr/>
          <p:nvPr>
            <p:custDataLst>
              <p:tags r:id="rId19"/>
            </p:custDataLst>
          </p:nvPr>
        </p:nvSpPr>
        <p:spPr>
          <a:xfrm>
            <a:off x="1756327" y="3616732"/>
            <a:ext cx="91948" cy="9194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0F49AC67-D961-48E5-931D-59566B2931E8}"/>
              </a:ext>
            </a:extLst>
          </p:cNvPr>
          <p:cNvSpPr/>
          <p:nvPr>
            <p:custDataLst>
              <p:tags r:id="rId20"/>
            </p:custDataLst>
          </p:nvPr>
        </p:nvSpPr>
        <p:spPr>
          <a:xfrm>
            <a:off x="1944856" y="3616732"/>
            <a:ext cx="91948" cy="9194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B4D00165-3D14-4F60-9F2C-A7648C654607}"/>
              </a:ext>
            </a:extLst>
          </p:cNvPr>
          <p:cNvSpPr/>
          <p:nvPr>
            <p:custDataLst>
              <p:tags r:id="rId21"/>
            </p:custDataLst>
          </p:nvPr>
        </p:nvSpPr>
        <p:spPr>
          <a:xfrm>
            <a:off x="2142852" y="3616732"/>
            <a:ext cx="91948" cy="9194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chemeClr val="tx1"/>
              </a:solidFill>
              <a:latin typeface="+mj-lt"/>
            </a:endParaRPr>
          </a:p>
        </p:txBody>
      </p:sp>
      <p:cxnSp>
        <p:nvCxnSpPr>
          <p:cNvPr id="36" name="Connector: Elbow 35">
            <a:extLst>
              <a:ext uri="{FF2B5EF4-FFF2-40B4-BE49-F238E27FC236}">
                <a16:creationId xmlns:a16="http://schemas.microsoft.com/office/drawing/2014/main" id="{E9824BD8-F69B-41FB-B338-3D9F423DB795}"/>
              </a:ext>
            </a:extLst>
          </p:cNvPr>
          <p:cNvCxnSpPr>
            <a:stCxn id="11" idx="2"/>
            <a:endCxn id="30" idx="0"/>
          </p:cNvCxnSpPr>
          <p:nvPr>
            <p:custDataLst>
              <p:tags r:id="rId22"/>
            </p:custDataLst>
          </p:nvPr>
        </p:nvCxnSpPr>
        <p:spPr>
          <a:xfrm rot="5400000">
            <a:off x="1198340" y="2582534"/>
            <a:ext cx="618783" cy="1182561"/>
          </a:xfrm>
          <a:prstGeom prst="bentConnector3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Connector: Elbow 37">
            <a:extLst>
              <a:ext uri="{FF2B5EF4-FFF2-40B4-BE49-F238E27FC236}">
                <a16:creationId xmlns:a16="http://schemas.microsoft.com/office/drawing/2014/main" id="{6EE60599-FC16-4482-A88C-56A600AAA1F5}"/>
              </a:ext>
            </a:extLst>
          </p:cNvPr>
          <p:cNvCxnSpPr>
            <a:stCxn id="11" idx="2"/>
            <a:endCxn id="31" idx="0"/>
          </p:cNvCxnSpPr>
          <p:nvPr>
            <p:custDataLst>
              <p:tags r:id="rId23"/>
            </p:custDataLst>
          </p:nvPr>
        </p:nvCxnSpPr>
        <p:spPr>
          <a:xfrm rot="16200000" flipH="1">
            <a:off x="2277453" y="2685981"/>
            <a:ext cx="618783" cy="975666"/>
          </a:xfrm>
          <a:prstGeom prst="bentConnector3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2" name="Rectangle 61">
            <a:extLst>
              <a:ext uri="{FF2B5EF4-FFF2-40B4-BE49-F238E27FC236}">
                <a16:creationId xmlns:a16="http://schemas.microsoft.com/office/drawing/2014/main" id="{BA76AB3A-7A70-4D90-BB9D-C5B1BB637CFA}"/>
              </a:ext>
            </a:extLst>
          </p:cNvPr>
          <p:cNvSpPr/>
          <p:nvPr>
            <p:custDataLst>
              <p:tags r:id="rId24"/>
            </p:custDataLst>
          </p:nvPr>
        </p:nvSpPr>
        <p:spPr>
          <a:xfrm>
            <a:off x="643134" y="5375974"/>
            <a:ext cx="239677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</a:rPr>
              <a:t>100  images (3120x2080) </a:t>
            </a:r>
          </a:p>
          <a:p>
            <a:r>
              <a:rPr lang="en-US" sz="1600" dirty="0">
                <a:solidFill>
                  <a:srgbClr val="000000"/>
                </a:solidFill>
              </a:rPr>
              <a:t>x8    materials (4M+4O)</a:t>
            </a:r>
          </a:p>
          <a:p>
            <a:r>
              <a:rPr lang="en-US" sz="1600" dirty="0">
                <a:solidFill>
                  <a:srgbClr val="000000"/>
                </a:solidFill>
              </a:rPr>
              <a:t>x52  models</a:t>
            </a: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B6BB8504-80CA-405D-B6D4-1563AEA3CE08}"/>
              </a:ext>
            </a:extLst>
          </p:cNvPr>
          <p:cNvSpPr/>
          <p:nvPr>
            <p:custDataLst>
              <p:tags r:id="rId25"/>
            </p:custDataLst>
          </p:nvPr>
        </p:nvSpPr>
        <p:spPr>
          <a:xfrm>
            <a:off x="3997567" y="5560379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>
                <a:solidFill>
                  <a:srgbClr val="000000"/>
                </a:solidFill>
              </a:rPr>
              <a:t>20.800 image pairs {M</a:t>
            </a:r>
            <a:r>
              <a:rPr lang="en-US" b="1" i="0" baseline="-25000" dirty="0">
                <a:solidFill>
                  <a:srgbClr val="000000"/>
                </a:solidFill>
                <a:latin typeface="+mj-lt"/>
              </a:rPr>
              <a:t>i</a:t>
            </a:r>
            <a:r>
              <a:rPr lang="en-US" b="1" i="0" dirty="0">
                <a:solidFill>
                  <a:srgbClr val="000000"/>
                </a:solidFill>
                <a:latin typeface="+mj-lt"/>
              </a:rPr>
              <a:t>, O</a:t>
            </a:r>
            <a:r>
              <a:rPr lang="en-US" b="1" i="0" baseline="-25000" dirty="0">
                <a:solidFill>
                  <a:srgbClr val="000000"/>
                </a:solidFill>
                <a:latin typeface="+mj-lt"/>
              </a:rPr>
              <a:t>i</a:t>
            </a:r>
            <a:r>
              <a:rPr lang="en-US" b="1" dirty="0">
                <a:solidFill>
                  <a:srgbClr val="000000"/>
                </a:solidFill>
              </a:rPr>
              <a:t>} {Reflective, Dull} </a:t>
            </a:r>
          </a:p>
          <a:p>
            <a:r>
              <a:rPr lang="en-US" b="1" dirty="0">
                <a:solidFill>
                  <a:srgbClr val="000000"/>
                </a:solidFill>
              </a:rPr>
              <a:t>Camera locations and orientations</a:t>
            </a:r>
          </a:p>
        </p:txBody>
      </p: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6228C5B5-9C24-43ED-B2C4-33E9685C7952}"/>
              </a:ext>
            </a:extLst>
          </p:cNvPr>
          <p:cNvCxnSpPr>
            <a:cxnSpLocks/>
          </p:cNvCxnSpPr>
          <p:nvPr>
            <p:custDataLst>
              <p:tags r:id="rId26"/>
            </p:custDataLst>
          </p:nvPr>
        </p:nvCxnSpPr>
        <p:spPr>
          <a:xfrm>
            <a:off x="3199305" y="5851417"/>
            <a:ext cx="732914" cy="0"/>
          </a:xfrm>
          <a:prstGeom prst="straightConnector1">
            <a:avLst/>
          </a:prstGeom>
          <a:ln w="5715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6" name="CasellaDiTesto 1">
            <a:extLst>
              <a:ext uri="{FF2B5EF4-FFF2-40B4-BE49-F238E27FC236}">
                <a16:creationId xmlns:a16="http://schemas.microsoft.com/office/drawing/2014/main" id="{0E909F1A-B036-42C3-80B3-C16545679CE9}"/>
              </a:ext>
            </a:extLst>
          </p:cNvPr>
          <p:cNvSpPr txBox="1">
            <a:spLocks noChangeArrowheads="1"/>
          </p:cNvSpPr>
          <p:nvPr>
            <p:custDataLst>
              <p:tags r:id="rId27"/>
            </p:custDataLst>
          </p:nvPr>
        </p:nvSpPr>
        <p:spPr bwMode="auto">
          <a:xfrm>
            <a:off x="345772" y="400579"/>
            <a:ext cx="788789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0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1pPr>
            <a:lvl2pPr marL="742950" indent="-285750" eaLnBrk="0" hangingPunct="0">
              <a:defRPr sz="30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2pPr>
            <a:lvl3pPr marL="1143000" indent="-228600" eaLnBrk="0" hangingPunct="0">
              <a:defRPr sz="30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3pPr>
            <a:lvl4pPr marL="1600200" indent="-228600" eaLnBrk="0" hangingPunct="0">
              <a:defRPr sz="30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4pPr>
            <a:lvl5pPr marL="2057400" indent="-228600" eaLnBrk="0" hangingPunct="0">
              <a:defRPr sz="30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9pPr>
          </a:lstStyle>
          <a:p>
            <a:pPr eaLnBrk="1" hangingPunct="1"/>
            <a:r>
              <a:rPr lang="en-US" sz="3200" b="1" dirty="0">
                <a:solidFill>
                  <a:schemeClr val="tx2"/>
                </a:solidFill>
                <a:latin typeface="+mj-lt"/>
              </a:rPr>
              <a:t>Synthetic Dataset generation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985473C-81FB-46A0-BA24-4B5B76A549AB}"/>
              </a:ext>
            </a:extLst>
          </p:cNvPr>
          <p:cNvSpPr txBox="1"/>
          <p:nvPr/>
        </p:nvSpPr>
        <p:spPr>
          <a:xfrm>
            <a:off x="38689" y="6026209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solidFill>
                  <a:schemeClr val="bg1">
                    <a:lumMod val="65000"/>
                  </a:schemeClr>
                </a:solidFill>
              </a:rPr>
              <a:t>5</a:t>
            </a:r>
            <a:endParaRPr lang="en-US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0DED2BC8-8BA4-488B-AFDA-3854FFFC61C6}"/>
              </a:ext>
            </a:extLst>
          </p:cNvPr>
          <p:cNvSpPr/>
          <p:nvPr>
            <p:custDataLst>
              <p:tags r:id="rId28"/>
            </p:custDataLst>
          </p:nvPr>
        </p:nvSpPr>
        <p:spPr>
          <a:xfrm>
            <a:off x="3509285" y="4255195"/>
            <a:ext cx="1297054" cy="32670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solidFill>
                  <a:schemeClr val="tx1"/>
                </a:solidFill>
                <a:latin typeface="+mj-lt"/>
              </a:rPr>
              <a:t>Rendering 100</a:t>
            </a:r>
            <a:endParaRPr lang="en-US" sz="12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4886DD5A-023D-40F3-8998-94AD03141E93}"/>
              </a:ext>
            </a:extLst>
          </p:cNvPr>
          <p:cNvSpPr/>
          <p:nvPr>
            <p:custDataLst>
              <p:tags r:id="rId29"/>
            </p:custDataLst>
          </p:nvPr>
        </p:nvSpPr>
        <p:spPr>
          <a:xfrm>
            <a:off x="1342303" y="4255195"/>
            <a:ext cx="1297054" cy="32670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solidFill>
                  <a:schemeClr val="tx1"/>
                </a:solidFill>
                <a:latin typeface="+mj-lt"/>
              </a:rPr>
              <a:t>Rendering 1</a:t>
            </a:r>
            <a:endParaRPr lang="en-US" sz="1200" dirty="0">
              <a:solidFill>
                <a:schemeClr val="tx1"/>
              </a:solidFill>
              <a:latin typeface="+mj-lt"/>
            </a:endParaRPr>
          </a:p>
        </p:txBody>
      </p:sp>
      <p:cxnSp>
        <p:nvCxnSpPr>
          <p:cNvPr id="41" name="Connector: Elbow 40">
            <a:extLst>
              <a:ext uri="{FF2B5EF4-FFF2-40B4-BE49-F238E27FC236}">
                <a16:creationId xmlns:a16="http://schemas.microsoft.com/office/drawing/2014/main" id="{73EADE1B-D936-428F-B67D-5A1EAAFA4192}"/>
              </a:ext>
            </a:extLst>
          </p:cNvPr>
          <p:cNvCxnSpPr>
            <a:cxnSpLocks/>
            <a:stCxn id="31" idx="2"/>
            <a:endCxn id="37" idx="0"/>
          </p:cNvCxnSpPr>
          <p:nvPr>
            <p:custDataLst>
              <p:tags r:id="rId30"/>
            </p:custDataLst>
          </p:nvPr>
        </p:nvCxnSpPr>
        <p:spPr>
          <a:xfrm rot="16200000" flipH="1">
            <a:off x="3393603" y="3490985"/>
            <a:ext cx="445283" cy="1083135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Connector: Elbow 41">
            <a:extLst>
              <a:ext uri="{FF2B5EF4-FFF2-40B4-BE49-F238E27FC236}">
                <a16:creationId xmlns:a16="http://schemas.microsoft.com/office/drawing/2014/main" id="{5482DEAC-0518-4027-9644-CCFE93972DAC}"/>
              </a:ext>
            </a:extLst>
          </p:cNvPr>
          <p:cNvCxnSpPr>
            <a:cxnSpLocks/>
            <a:stCxn id="31" idx="2"/>
            <a:endCxn id="40" idx="0"/>
          </p:cNvCxnSpPr>
          <p:nvPr>
            <p:custDataLst>
              <p:tags r:id="rId31"/>
            </p:custDataLst>
          </p:nvPr>
        </p:nvCxnSpPr>
        <p:spPr>
          <a:xfrm rot="5400000">
            <a:off x="2310113" y="3490630"/>
            <a:ext cx="445283" cy="1083847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Oval 42">
            <a:extLst>
              <a:ext uri="{FF2B5EF4-FFF2-40B4-BE49-F238E27FC236}">
                <a16:creationId xmlns:a16="http://schemas.microsoft.com/office/drawing/2014/main" id="{D56DCE05-810D-4A7C-90E0-D707231F8AB5}"/>
              </a:ext>
            </a:extLst>
          </p:cNvPr>
          <p:cNvSpPr/>
          <p:nvPr>
            <p:custDataLst>
              <p:tags r:id="rId32"/>
            </p:custDataLst>
          </p:nvPr>
        </p:nvSpPr>
        <p:spPr>
          <a:xfrm>
            <a:off x="2833253" y="4382720"/>
            <a:ext cx="91948" cy="9194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D6BD6693-D027-43C8-8609-50E41C057004}"/>
              </a:ext>
            </a:extLst>
          </p:cNvPr>
          <p:cNvSpPr/>
          <p:nvPr>
            <p:custDataLst>
              <p:tags r:id="rId33"/>
            </p:custDataLst>
          </p:nvPr>
        </p:nvSpPr>
        <p:spPr>
          <a:xfrm>
            <a:off x="3021782" y="4382720"/>
            <a:ext cx="91948" cy="9194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5C8FD72A-B094-4AC2-9C79-01B7CC940C2D}"/>
              </a:ext>
            </a:extLst>
          </p:cNvPr>
          <p:cNvSpPr/>
          <p:nvPr>
            <p:custDataLst>
              <p:tags r:id="rId34"/>
            </p:custDataLst>
          </p:nvPr>
        </p:nvSpPr>
        <p:spPr>
          <a:xfrm>
            <a:off x="3219778" y="4382720"/>
            <a:ext cx="91948" cy="9194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chemeClr val="tx1"/>
              </a:solidFill>
              <a:latin typeface="+mj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398748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arallelogramma 5"/>
          <p:cNvSpPr/>
          <p:nvPr/>
        </p:nvSpPr>
        <p:spPr>
          <a:xfrm>
            <a:off x="-238532" y="6376663"/>
            <a:ext cx="8472198" cy="481338"/>
          </a:xfrm>
          <a:prstGeom prst="parallelogram">
            <a:avLst/>
          </a:prstGeom>
          <a:solidFill>
            <a:srgbClr val="0F406B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0F406B"/>
              </a:solidFill>
            </a:endParaRPr>
          </a:p>
        </p:txBody>
      </p:sp>
      <p:pic>
        <p:nvPicPr>
          <p:cNvPr id="7" name="Immagine 6" descr="cherubino_pant541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200" y="6376662"/>
            <a:ext cx="459462" cy="469067"/>
          </a:xfrm>
          <a:prstGeom prst="rect">
            <a:avLst/>
          </a:prstGeom>
        </p:spPr>
      </p:pic>
      <p:pic>
        <p:nvPicPr>
          <p:cNvPr id="8" name="Immagine 7" descr="logo_white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7607" y="6502430"/>
            <a:ext cx="2395665" cy="22087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0D4F624-825E-4FDE-863C-2419A164D7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2132" y="1304848"/>
            <a:ext cx="6587067" cy="224662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6C5CC13-F0C6-4C41-83DE-6BE62838A7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2132" y="3987399"/>
            <a:ext cx="6587067" cy="2254570"/>
          </a:xfrm>
          <a:prstGeom prst="rect">
            <a:avLst/>
          </a:prstGeom>
        </p:spPr>
      </p:pic>
      <p:sp>
        <p:nvSpPr>
          <p:cNvPr id="11" name="CasellaDiTesto 1">
            <a:extLst>
              <a:ext uri="{FF2B5EF4-FFF2-40B4-BE49-F238E27FC236}">
                <a16:creationId xmlns:a16="http://schemas.microsoft.com/office/drawing/2014/main" id="{80D3FFD0-55A5-4F62-A952-7812A631BF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5772" y="400579"/>
            <a:ext cx="7887893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0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1pPr>
            <a:lvl2pPr marL="742950" indent="-285750" eaLnBrk="0" hangingPunct="0">
              <a:defRPr sz="30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2pPr>
            <a:lvl3pPr marL="1143000" indent="-228600" eaLnBrk="0" hangingPunct="0">
              <a:defRPr sz="30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3pPr>
            <a:lvl4pPr marL="1600200" indent="-228600" eaLnBrk="0" hangingPunct="0">
              <a:defRPr sz="30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4pPr>
            <a:lvl5pPr marL="2057400" indent="-228600" eaLnBrk="0" hangingPunct="0">
              <a:defRPr sz="30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9pPr>
          </a:lstStyle>
          <a:p>
            <a:pPr eaLnBrk="1" hangingPunct="1"/>
            <a:r>
              <a:rPr lang="en-US" sz="3200" b="1" dirty="0">
                <a:solidFill>
                  <a:schemeClr val="tx2"/>
                </a:solidFill>
                <a:latin typeface="+mj-lt"/>
              </a:rPr>
              <a:t>Synthetic Dataset generation</a:t>
            </a:r>
          </a:p>
          <a:p>
            <a:pPr eaLnBrk="1" hangingPunct="1"/>
            <a:r>
              <a:rPr lang="en-GB" sz="2000" b="1" dirty="0">
                <a:solidFill>
                  <a:schemeClr val="tx2"/>
                </a:solidFill>
                <a:latin typeface="+mj-lt"/>
              </a:rPr>
              <a:t>Results</a:t>
            </a:r>
            <a:endParaRPr lang="en-US" sz="2000" b="1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D70D0B6-F428-4B1C-B760-E451E31B69CB}"/>
              </a:ext>
            </a:extLst>
          </p:cNvPr>
          <p:cNvSpPr txBox="1"/>
          <p:nvPr/>
        </p:nvSpPr>
        <p:spPr>
          <a:xfrm>
            <a:off x="38689" y="6026209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solidFill>
                  <a:schemeClr val="bg1">
                    <a:lumMod val="65000"/>
                  </a:schemeClr>
                </a:solidFill>
              </a:rPr>
              <a:t>6</a:t>
            </a:r>
            <a:endParaRPr lang="en-US" sz="12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85615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arallelogramma 5"/>
          <p:cNvSpPr/>
          <p:nvPr/>
        </p:nvSpPr>
        <p:spPr>
          <a:xfrm>
            <a:off x="-238532" y="6376663"/>
            <a:ext cx="8472198" cy="481338"/>
          </a:xfrm>
          <a:prstGeom prst="parallelogram">
            <a:avLst/>
          </a:prstGeom>
          <a:solidFill>
            <a:srgbClr val="0F406B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rgbClr val="0F406B"/>
              </a:solidFill>
            </a:endParaRPr>
          </a:p>
        </p:txBody>
      </p:sp>
      <p:pic>
        <p:nvPicPr>
          <p:cNvPr id="7" name="Immagine 6" descr="cherubino_pant541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200" y="6376662"/>
            <a:ext cx="459462" cy="469067"/>
          </a:xfrm>
          <a:prstGeom prst="rect">
            <a:avLst/>
          </a:prstGeom>
        </p:spPr>
      </p:pic>
      <p:pic>
        <p:nvPicPr>
          <p:cNvPr id="8" name="Immagine 7" descr="logo_white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7607" y="6502430"/>
            <a:ext cx="2395665" cy="22087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BFA0DB0-A176-4541-BBE7-AF07A4C7C673}"/>
              </a:ext>
            </a:extLst>
          </p:cNvPr>
          <p:cNvSpPr/>
          <p:nvPr/>
        </p:nvSpPr>
        <p:spPr>
          <a:xfrm>
            <a:off x="516510" y="1216451"/>
            <a:ext cx="6771726" cy="286232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u="sng" dirty="0">
                <a:solidFill>
                  <a:schemeClr val="tx2"/>
                </a:solidFill>
              </a:rPr>
              <a:t>We released the synthetic dataset generation software package</a:t>
            </a:r>
          </a:p>
          <a:p>
            <a:r>
              <a:rPr lang="en-US" u="sng" dirty="0">
                <a:solidFill>
                  <a:schemeClr val="tx2"/>
                </a:solidFill>
              </a:rPr>
              <a:t>on GitHub under MIT license.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Python3.8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Blender Python API</a:t>
            </a:r>
            <a:br>
              <a:rPr lang="en-US" dirty="0">
                <a:solidFill>
                  <a:schemeClr val="tx2"/>
                </a:solidFill>
              </a:rPr>
            </a:br>
            <a:endParaRPr lang="en-US" dirty="0">
              <a:solidFill>
                <a:schemeClr val="tx2"/>
              </a:solidFill>
            </a:endParaRPr>
          </a:p>
          <a:p>
            <a:r>
              <a:rPr lang="en-US" dirty="0">
                <a:solidFill>
                  <a:schemeClr val="tx2"/>
                </a:solidFill>
              </a:rPr>
              <a:t>The Python code is organized in the following modules: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chemeClr val="tx2"/>
                </a:solidFill>
              </a:rPr>
              <a:t>loader</a:t>
            </a:r>
            <a:r>
              <a:rPr lang="en-US" dirty="0">
                <a:solidFill>
                  <a:schemeClr val="tx2"/>
                </a:solidFill>
              </a:rPr>
              <a:t> provides access to 3D module files.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chemeClr val="tx2"/>
                </a:solidFill>
              </a:rPr>
              <a:t>material</a:t>
            </a:r>
            <a:r>
              <a:rPr lang="en-US" dirty="0">
                <a:solidFill>
                  <a:schemeClr val="tx2"/>
                </a:solidFill>
              </a:rPr>
              <a:t> provides BRDFs parameters of the materials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chemeClr val="tx2"/>
                </a:solidFill>
              </a:rPr>
              <a:t>renderer </a:t>
            </a:r>
            <a:r>
              <a:rPr lang="en-US" dirty="0">
                <a:solidFill>
                  <a:schemeClr val="tx2"/>
                </a:solidFill>
              </a:rPr>
              <a:t>is responsible for the single rendering of each image.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chemeClr val="tx2"/>
                </a:solidFill>
              </a:rPr>
              <a:t>scene </a:t>
            </a:r>
            <a:r>
              <a:rPr lang="en-US" dirty="0">
                <a:solidFill>
                  <a:schemeClr val="tx2"/>
                </a:solidFill>
              </a:rPr>
              <a:t>constructs the Blender scene, combining lighting, cameras, …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80FF353-E201-4C15-9689-F20B50F7DB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6997" y="4355772"/>
            <a:ext cx="1557338" cy="155733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FA21EB2-81C6-4A63-8F36-99BA5048A204}"/>
              </a:ext>
            </a:extLst>
          </p:cNvPr>
          <p:cNvSpPr/>
          <p:nvPr/>
        </p:nvSpPr>
        <p:spPr>
          <a:xfrm>
            <a:off x="2323691" y="5856434"/>
            <a:ext cx="41239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/>
              <a:t> </a:t>
            </a:r>
            <a:r>
              <a:rPr lang="en-US" dirty="0">
                <a:hlinkClick r:id="rId5"/>
              </a:rPr>
              <a:t>https://github.com/HoenikkerPerez/DIP</a:t>
            </a:r>
            <a:endParaRPr lang="en-US" dirty="0"/>
          </a:p>
        </p:txBody>
      </p:sp>
      <p:sp>
        <p:nvSpPr>
          <p:cNvPr id="12" name="CasellaDiTesto 1">
            <a:extLst>
              <a:ext uri="{FF2B5EF4-FFF2-40B4-BE49-F238E27FC236}">
                <a16:creationId xmlns:a16="http://schemas.microsoft.com/office/drawing/2014/main" id="{A135F784-2AFB-43ED-B152-BFC43C7259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5772" y="400579"/>
            <a:ext cx="7887893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0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1pPr>
            <a:lvl2pPr marL="742950" indent="-285750" eaLnBrk="0" hangingPunct="0">
              <a:defRPr sz="30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2pPr>
            <a:lvl3pPr marL="1143000" indent="-228600" eaLnBrk="0" hangingPunct="0">
              <a:defRPr sz="30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3pPr>
            <a:lvl4pPr marL="1600200" indent="-228600" eaLnBrk="0" hangingPunct="0">
              <a:defRPr sz="30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4pPr>
            <a:lvl5pPr marL="2057400" indent="-228600" eaLnBrk="0" hangingPunct="0">
              <a:defRPr sz="30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9pPr>
          </a:lstStyle>
          <a:p>
            <a:pPr eaLnBrk="1" hangingPunct="1"/>
            <a:r>
              <a:rPr lang="en-US" sz="3200" b="1" dirty="0">
                <a:solidFill>
                  <a:schemeClr val="tx2"/>
                </a:solidFill>
                <a:latin typeface="+mj-lt"/>
              </a:rPr>
              <a:t>Synthetic Dataset generation</a:t>
            </a:r>
          </a:p>
          <a:p>
            <a:pPr eaLnBrk="1" hangingPunct="1"/>
            <a:r>
              <a:rPr lang="en-GB" sz="2000" b="1" dirty="0">
                <a:solidFill>
                  <a:schemeClr val="tx2"/>
                </a:solidFill>
                <a:latin typeface="+mj-lt"/>
              </a:rPr>
              <a:t>Results</a:t>
            </a:r>
            <a:endParaRPr lang="en-US" sz="2000" b="1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EB73A6E-3B82-44CF-9EDC-1C99336AFA22}"/>
              </a:ext>
            </a:extLst>
          </p:cNvPr>
          <p:cNvSpPr txBox="1"/>
          <p:nvPr/>
        </p:nvSpPr>
        <p:spPr>
          <a:xfrm>
            <a:off x="38689" y="6026209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solidFill>
                  <a:schemeClr val="bg1">
                    <a:lumMod val="65000"/>
                  </a:schemeClr>
                </a:solidFill>
              </a:rPr>
              <a:t>7</a:t>
            </a:r>
            <a:endParaRPr lang="en-US" sz="12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92864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arallelogramma 5"/>
          <p:cNvSpPr/>
          <p:nvPr/>
        </p:nvSpPr>
        <p:spPr>
          <a:xfrm>
            <a:off x="-238532" y="6376663"/>
            <a:ext cx="8472198" cy="481338"/>
          </a:xfrm>
          <a:prstGeom prst="parallelogram">
            <a:avLst/>
          </a:prstGeom>
          <a:solidFill>
            <a:srgbClr val="0F406B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rgbClr val="0F406B"/>
              </a:solidFill>
            </a:endParaRPr>
          </a:p>
        </p:txBody>
      </p:sp>
      <p:pic>
        <p:nvPicPr>
          <p:cNvPr id="7" name="Immagine 6" descr="cherubino_pant541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200" y="6376662"/>
            <a:ext cx="459462" cy="469067"/>
          </a:xfrm>
          <a:prstGeom prst="rect">
            <a:avLst/>
          </a:prstGeom>
        </p:spPr>
      </p:pic>
      <p:pic>
        <p:nvPicPr>
          <p:cNvPr id="8" name="Immagine 7" descr="logo_white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7607" y="6502430"/>
            <a:ext cx="2395665" cy="22087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3741A6A-47A4-422A-952F-82E375A42601}"/>
              </a:ext>
            </a:extLst>
          </p:cNvPr>
          <p:cNvSpPr txBox="1"/>
          <p:nvPr/>
        </p:nvSpPr>
        <p:spPr>
          <a:xfrm>
            <a:off x="700996" y="1666090"/>
            <a:ext cx="773465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>
                    <a:lumMod val="65000"/>
                  </a:schemeClr>
                </a:solidFill>
              </a:rPr>
              <a:t>Generate synthetic image dataset of rendered images</a:t>
            </a:r>
            <a:r>
              <a:rPr lang="en-GB" sz="2400" dirty="0">
                <a:solidFill>
                  <a:schemeClr val="bg1">
                    <a:lumMod val="65000"/>
                  </a:schemeClr>
                </a:solidFill>
              </a:rPr>
              <a:t>.</a:t>
            </a:r>
            <a:br>
              <a:rPr lang="en-GB" sz="2400" dirty="0">
                <a:solidFill>
                  <a:schemeClr val="bg1">
                    <a:lumMod val="65000"/>
                  </a:schemeClr>
                </a:solidFill>
              </a:rPr>
            </a:br>
            <a:endParaRPr lang="en-GB" sz="2400" dirty="0">
              <a:solidFill>
                <a:schemeClr val="bg1">
                  <a:lumMod val="6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tx2"/>
                </a:solidFill>
              </a:rPr>
              <a:t>Apply material transfer to the input images, to obtain dull materials from acquired reflective materials.</a:t>
            </a:r>
            <a:endParaRPr lang="en-GB" sz="2400" b="1" dirty="0">
              <a:solidFill>
                <a:schemeClr val="tx2"/>
              </a:solidFill>
            </a:endParaRPr>
          </a:p>
        </p:txBody>
      </p:sp>
      <p:sp>
        <p:nvSpPr>
          <p:cNvPr id="9" name="CasellaDiTesto 1">
            <a:extLst>
              <a:ext uri="{FF2B5EF4-FFF2-40B4-BE49-F238E27FC236}">
                <a16:creationId xmlns:a16="http://schemas.microsoft.com/office/drawing/2014/main" id="{5950F198-BB15-4F2F-812F-E4C7B2CB9B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5772" y="400579"/>
            <a:ext cx="788789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0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1pPr>
            <a:lvl2pPr marL="742950" indent="-285750" eaLnBrk="0" hangingPunct="0">
              <a:defRPr sz="30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2pPr>
            <a:lvl3pPr marL="1143000" indent="-228600" eaLnBrk="0" hangingPunct="0">
              <a:defRPr sz="30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3pPr>
            <a:lvl4pPr marL="1600200" indent="-228600" eaLnBrk="0" hangingPunct="0">
              <a:defRPr sz="30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4pPr>
            <a:lvl5pPr marL="2057400" indent="-228600" eaLnBrk="0" hangingPunct="0">
              <a:defRPr sz="30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9pPr>
          </a:lstStyle>
          <a:p>
            <a:pPr eaLnBrk="1" hangingPunct="1"/>
            <a:r>
              <a:rPr lang="en-US" sz="3200" b="1" dirty="0">
                <a:solidFill>
                  <a:schemeClr val="tx2"/>
                </a:solidFill>
                <a:latin typeface="+mj-lt"/>
              </a:rPr>
              <a:t>Contributions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E84D42B1-A713-4862-9754-DED6D6006D5B}"/>
              </a:ext>
            </a:extLst>
          </p:cNvPr>
          <p:cNvGrpSpPr/>
          <p:nvPr/>
        </p:nvGrpSpPr>
        <p:grpSpPr>
          <a:xfrm>
            <a:off x="442694" y="4145176"/>
            <a:ext cx="8245237" cy="760875"/>
            <a:chOff x="179653" y="5465591"/>
            <a:chExt cx="8738009" cy="806348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05D4728-143B-45C3-8406-0EC7926BC8FD}"/>
                </a:ext>
              </a:extLst>
            </p:cNvPr>
            <p:cNvSpPr/>
            <p:nvPr/>
          </p:nvSpPr>
          <p:spPr>
            <a:xfrm>
              <a:off x="1213207" y="5466586"/>
              <a:ext cx="1202865" cy="805353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00" b="1" dirty="0">
                  <a:solidFill>
                    <a:schemeClr val="tx1"/>
                  </a:solidFill>
                </a:rPr>
                <a:t>Image </a:t>
              </a:r>
              <a:r>
                <a:rPr lang="en-GB" sz="1400" b="1" dirty="0" err="1">
                  <a:solidFill>
                    <a:schemeClr val="tx1"/>
                  </a:solidFill>
                </a:rPr>
                <a:t>preprocess</a:t>
              </a:r>
              <a:endParaRPr lang="en-US" sz="1400" b="1" dirty="0">
                <a:solidFill>
                  <a:schemeClr val="tx1"/>
                </a:solidFill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79DEC59-1EEC-4E23-BD7D-44874620A48B}"/>
                </a:ext>
              </a:extLst>
            </p:cNvPr>
            <p:cNvSpPr/>
            <p:nvPr/>
          </p:nvSpPr>
          <p:spPr>
            <a:xfrm>
              <a:off x="2591602" y="5465591"/>
              <a:ext cx="6326060" cy="806348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00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FCE9697-2F6D-4B8A-87E7-4580C52E270B}"/>
                </a:ext>
              </a:extLst>
            </p:cNvPr>
            <p:cNvSpPr/>
            <p:nvPr/>
          </p:nvSpPr>
          <p:spPr>
            <a:xfrm>
              <a:off x="2766095" y="5630006"/>
              <a:ext cx="858024" cy="478514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050" dirty="0">
                  <a:solidFill>
                    <a:schemeClr val="tx1"/>
                  </a:solidFill>
                </a:rPr>
                <a:t>Feature extraction</a:t>
              </a:r>
              <a:endParaRPr lang="en-US" sz="1050" dirty="0">
                <a:solidFill>
                  <a:schemeClr val="tx1"/>
                </a:solidFill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FCDA4010-79FC-4EF0-B8E2-6136DB545EAF}"/>
                </a:ext>
              </a:extLst>
            </p:cNvPr>
            <p:cNvSpPr/>
            <p:nvPr/>
          </p:nvSpPr>
          <p:spPr>
            <a:xfrm>
              <a:off x="3796540" y="5630006"/>
              <a:ext cx="858024" cy="478514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050" dirty="0">
                  <a:solidFill>
                    <a:schemeClr val="tx1"/>
                  </a:solidFill>
                </a:rPr>
                <a:t>Image Matching</a:t>
              </a:r>
              <a:endParaRPr lang="en-US" sz="1050" dirty="0">
                <a:solidFill>
                  <a:schemeClr val="tx1"/>
                </a:solidFill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9A21F886-04EF-402C-A925-CC9C56D94463}"/>
                </a:ext>
              </a:extLst>
            </p:cNvPr>
            <p:cNvSpPr/>
            <p:nvPr/>
          </p:nvSpPr>
          <p:spPr>
            <a:xfrm>
              <a:off x="4828021" y="5630006"/>
              <a:ext cx="858024" cy="478514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000" dirty="0">
                  <a:solidFill>
                    <a:schemeClr val="tx1"/>
                  </a:solidFill>
                </a:rPr>
                <a:t>Structure from motion</a:t>
              </a:r>
              <a:endParaRPr lang="en-US" sz="1000" dirty="0">
                <a:solidFill>
                  <a:schemeClr val="tx1"/>
                </a:solidFill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4178458-D1C8-41E1-8021-84EBBC363041}"/>
                </a:ext>
              </a:extLst>
            </p:cNvPr>
            <p:cNvSpPr/>
            <p:nvPr/>
          </p:nvSpPr>
          <p:spPr>
            <a:xfrm>
              <a:off x="5861575" y="5630006"/>
              <a:ext cx="858024" cy="478514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050" dirty="0">
                  <a:solidFill>
                    <a:schemeClr val="tx1"/>
                  </a:solidFill>
                </a:rPr>
                <a:t>Depth maps estimation</a:t>
              </a:r>
              <a:endParaRPr lang="en-US" sz="1050" dirty="0">
                <a:solidFill>
                  <a:schemeClr val="tx1"/>
                </a:solidFill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A553E5E-7088-4070-94A0-C9C4123BB172}"/>
                </a:ext>
              </a:extLst>
            </p:cNvPr>
            <p:cNvSpPr/>
            <p:nvPr/>
          </p:nvSpPr>
          <p:spPr>
            <a:xfrm>
              <a:off x="6890984" y="5630006"/>
              <a:ext cx="858024" cy="478514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050" dirty="0">
                  <a:solidFill>
                    <a:schemeClr val="tx1"/>
                  </a:solidFill>
                </a:rPr>
                <a:t>Meshing</a:t>
              </a:r>
              <a:endParaRPr lang="en-US" sz="1000" dirty="0">
                <a:solidFill>
                  <a:schemeClr val="tx1"/>
                </a:solidFill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0B75ECD6-9333-4E94-B721-18CDF1B03E17}"/>
                </a:ext>
              </a:extLst>
            </p:cNvPr>
            <p:cNvSpPr/>
            <p:nvPr/>
          </p:nvSpPr>
          <p:spPr>
            <a:xfrm>
              <a:off x="7920392" y="5627182"/>
              <a:ext cx="858024" cy="478514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050" dirty="0">
                  <a:solidFill>
                    <a:schemeClr val="tx1"/>
                  </a:solidFill>
                </a:rPr>
                <a:t>Texturing</a:t>
              </a:r>
              <a:endParaRPr lang="en-US" sz="1050" dirty="0">
                <a:solidFill>
                  <a:schemeClr val="tx1"/>
                </a:solidFill>
              </a:endParaRPr>
            </a:p>
          </p:txBody>
        </p: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4CB39FE6-78E5-46B6-B31E-449F56C1F860}"/>
                </a:ext>
              </a:extLst>
            </p:cNvPr>
            <p:cNvCxnSpPr>
              <a:cxnSpLocks/>
              <a:stCxn id="13" idx="3"/>
              <a:endCxn id="14" idx="1"/>
            </p:cNvCxnSpPr>
            <p:nvPr/>
          </p:nvCxnSpPr>
          <p:spPr>
            <a:xfrm>
              <a:off x="3624119" y="5869263"/>
              <a:ext cx="172421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12CA5004-2DD8-459E-BC7E-890E72506DCF}"/>
                </a:ext>
              </a:extLst>
            </p:cNvPr>
            <p:cNvCxnSpPr>
              <a:cxnSpLocks/>
              <a:stCxn id="14" idx="3"/>
              <a:endCxn id="15" idx="1"/>
            </p:cNvCxnSpPr>
            <p:nvPr/>
          </p:nvCxnSpPr>
          <p:spPr>
            <a:xfrm>
              <a:off x="4654564" y="5869263"/>
              <a:ext cx="173457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3E658964-E847-49E4-A266-6466C7366442}"/>
                </a:ext>
              </a:extLst>
            </p:cNvPr>
            <p:cNvCxnSpPr>
              <a:cxnSpLocks/>
              <a:stCxn id="15" idx="3"/>
              <a:endCxn id="16" idx="1"/>
            </p:cNvCxnSpPr>
            <p:nvPr/>
          </p:nvCxnSpPr>
          <p:spPr>
            <a:xfrm>
              <a:off x="5686045" y="5869263"/>
              <a:ext cx="17553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1E051FC0-7C3E-4D05-AAB6-01DE7D29CB0F}"/>
                </a:ext>
              </a:extLst>
            </p:cNvPr>
            <p:cNvCxnSpPr>
              <a:cxnSpLocks/>
              <a:stCxn id="16" idx="3"/>
              <a:endCxn id="17" idx="1"/>
            </p:cNvCxnSpPr>
            <p:nvPr/>
          </p:nvCxnSpPr>
          <p:spPr>
            <a:xfrm>
              <a:off x="6719599" y="5869263"/>
              <a:ext cx="171385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122B8644-70B7-40B3-BC17-8A370189DDA5}"/>
                </a:ext>
              </a:extLst>
            </p:cNvPr>
            <p:cNvCxnSpPr>
              <a:cxnSpLocks/>
              <a:stCxn id="17" idx="3"/>
              <a:endCxn id="18" idx="1"/>
            </p:cNvCxnSpPr>
            <p:nvPr/>
          </p:nvCxnSpPr>
          <p:spPr>
            <a:xfrm flipV="1">
              <a:off x="7749008" y="5866439"/>
              <a:ext cx="171384" cy="2824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324AF233-0FC9-4B0B-8232-89AE19A958C6}"/>
                </a:ext>
              </a:extLst>
            </p:cNvPr>
            <p:cNvSpPr/>
            <p:nvPr/>
          </p:nvSpPr>
          <p:spPr>
            <a:xfrm>
              <a:off x="179653" y="5626982"/>
              <a:ext cx="858024" cy="478514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sz="1050" dirty="0">
                  <a:solidFill>
                    <a:schemeClr val="tx1"/>
                  </a:solidFill>
                </a:rPr>
                <a:t>Images acquisition</a:t>
              </a:r>
              <a:endParaRPr lang="en-US" sz="1050" dirty="0">
                <a:solidFill>
                  <a:schemeClr val="tx1"/>
                </a:solidFill>
              </a:endParaRPr>
            </a:p>
          </p:txBody>
        </p: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0D7A9D11-2BC2-4079-9875-EE7A83D37856}"/>
                </a:ext>
              </a:extLst>
            </p:cNvPr>
            <p:cNvCxnSpPr>
              <a:cxnSpLocks/>
              <a:stCxn id="24" idx="3"/>
              <a:endCxn id="11" idx="1"/>
            </p:cNvCxnSpPr>
            <p:nvPr/>
          </p:nvCxnSpPr>
          <p:spPr>
            <a:xfrm>
              <a:off x="1037677" y="5866239"/>
              <a:ext cx="175530" cy="3024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1F30744B-EF47-4BF4-A25C-F20A29009B67}"/>
                </a:ext>
              </a:extLst>
            </p:cNvPr>
            <p:cNvCxnSpPr>
              <a:cxnSpLocks/>
              <a:stCxn id="11" idx="3"/>
              <a:endCxn id="13" idx="1"/>
            </p:cNvCxnSpPr>
            <p:nvPr/>
          </p:nvCxnSpPr>
          <p:spPr>
            <a:xfrm>
              <a:off x="2416072" y="5869263"/>
              <a:ext cx="350023" cy="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6CAF202B-58BD-4250-A97F-1CDBA5423742}"/>
              </a:ext>
            </a:extLst>
          </p:cNvPr>
          <p:cNvSpPr txBox="1"/>
          <p:nvPr/>
        </p:nvSpPr>
        <p:spPr>
          <a:xfrm>
            <a:off x="38689" y="6026209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solidFill>
                  <a:schemeClr val="bg1">
                    <a:lumMod val="65000"/>
                  </a:schemeClr>
                </a:solidFill>
              </a:rPr>
              <a:t>8</a:t>
            </a:r>
            <a:endParaRPr lang="en-US" sz="12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74946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arallelogramma 5"/>
          <p:cNvSpPr/>
          <p:nvPr/>
        </p:nvSpPr>
        <p:spPr>
          <a:xfrm>
            <a:off x="-238532" y="6376663"/>
            <a:ext cx="8472198" cy="481338"/>
          </a:xfrm>
          <a:prstGeom prst="parallelogram">
            <a:avLst/>
          </a:prstGeom>
          <a:solidFill>
            <a:srgbClr val="0F406B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400">
              <a:solidFill>
                <a:srgbClr val="0F406B"/>
              </a:solidFill>
            </a:endParaRPr>
          </a:p>
        </p:txBody>
      </p:sp>
      <p:pic>
        <p:nvPicPr>
          <p:cNvPr id="7" name="Immagine 6" descr="cherubino_pant541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200" y="6376662"/>
            <a:ext cx="459462" cy="469067"/>
          </a:xfrm>
          <a:prstGeom prst="rect">
            <a:avLst/>
          </a:prstGeom>
        </p:spPr>
      </p:pic>
      <p:pic>
        <p:nvPicPr>
          <p:cNvPr id="8" name="Immagine 7" descr="logo_white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7607" y="6502430"/>
            <a:ext cx="2395665" cy="220877"/>
          </a:xfrm>
          <a:prstGeom prst="rect">
            <a:avLst/>
          </a:prstGeom>
        </p:spPr>
      </p:pic>
      <p:sp>
        <p:nvSpPr>
          <p:cNvPr id="9" name="CasellaDiTesto 1">
            <a:extLst>
              <a:ext uri="{FF2B5EF4-FFF2-40B4-BE49-F238E27FC236}">
                <a16:creationId xmlns:a16="http://schemas.microsoft.com/office/drawing/2014/main" id="{68C89DE4-968D-425B-BD8D-B077339ACB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5772" y="400579"/>
            <a:ext cx="7887893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0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1pPr>
            <a:lvl2pPr marL="742950" indent="-285750" eaLnBrk="0" hangingPunct="0">
              <a:defRPr sz="30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2pPr>
            <a:lvl3pPr marL="1143000" indent="-228600" eaLnBrk="0" hangingPunct="0">
              <a:defRPr sz="30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3pPr>
            <a:lvl4pPr marL="1600200" indent="-228600" eaLnBrk="0" hangingPunct="0">
              <a:defRPr sz="30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4pPr>
            <a:lvl5pPr marL="2057400" indent="-228600" eaLnBrk="0" hangingPunct="0">
              <a:defRPr sz="30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9pPr>
          </a:lstStyle>
          <a:p>
            <a:pPr eaLnBrk="1" hangingPunct="1"/>
            <a:r>
              <a:rPr lang="en-US" sz="3200" b="1" dirty="0">
                <a:solidFill>
                  <a:schemeClr val="tx2"/>
                </a:solidFill>
                <a:latin typeface="+mj-lt"/>
              </a:rPr>
              <a:t>Data-driven preprocess</a:t>
            </a:r>
          </a:p>
          <a:p>
            <a:pPr eaLnBrk="1" hangingPunct="1"/>
            <a:r>
              <a:rPr lang="en-US" sz="2000" b="1" dirty="0">
                <a:solidFill>
                  <a:schemeClr val="tx2"/>
                </a:solidFill>
                <a:latin typeface="+mj-lt"/>
              </a:rPr>
              <a:t>Dataset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F60E593-8C60-4ED9-A5BC-D3FB828455F9}"/>
              </a:ext>
            </a:extLst>
          </p:cNvPr>
          <p:cNvSpPr txBox="1"/>
          <p:nvPr/>
        </p:nvSpPr>
        <p:spPr>
          <a:xfrm>
            <a:off x="38689" y="6026209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solidFill>
                  <a:schemeClr val="bg1">
                    <a:lumMod val="65000"/>
                  </a:schemeClr>
                </a:solidFill>
              </a:rPr>
              <a:t>9</a:t>
            </a:r>
            <a:endParaRPr lang="en-US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F862C03-AAAB-4CD0-AE65-3FF754BCF068}"/>
              </a:ext>
            </a:extLst>
          </p:cNvPr>
          <p:cNvSpPr/>
          <p:nvPr/>
        </p:nvSpPr>
        <p:spPr>
          <a:xfrm>
            <a:off x="536915" y="3615572"/>
            <a:ext cx="692130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GB" b="1" dirty="0">
                <a:solidFill>
                  <a:schemeClr val="tx2"/>
                </a:solidFill>
              </a:rPr>
              <a:t>20.800 image pairs </a:t>
            </a:r>
            <a:r>
              <a:rPr lang="en-GB" dirty="0">
                <a:solidFill>
                  <a:schemeClr val="tx2"/>
                </a:solidFill>
              </a:rPr>
              <a:t>{reflective, dull}</a:t>
            </a:r>
          </a:p>
          <a:p>
            <a:pPr lvl="1"/>
            <a:r>
              <a:rPr lang="en-GB" b="1" dirty="0">
                <a:solidFill>
                  <a:schemeClr val="tx2"/>
                </a:solidFill>
              </a:rPr>
              <a:t>Image size: </a:t>
            </a:r>
            <a:r>
              <a:rPr lang="en-GB" dirty="0">
                <a:solidFill>
                  <a:schemeClr val="tx2"/>
                </a:solidFill>
              </a:rPr>
              <a:t>512x512 (cropped and resized)</a:t>
            </a:r>
          </a:p>
          <a:p>
            <a:pPr lvl="1"/>
            <a:endParaRPr lang="en-GB" dirty="0">
              <a:solidFill>
                <a:schemeClr val="tx2"/>
              </a:solidFill>
            </a:endParaRPr>
          </a:p>
          <a:p>
            <a:pPr lvl="1"/>
            <a:r>
              <a:rPr lang="en-GB" b="1" dirty="0">
                <a:solidFill>
                  <a:schemeClr val="tx2"/>
                </a:solidFill>
              </a:rPr>
              <a:t>Dataset split: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chemeClr val="tx2"/>
                </a:solidFill>
              </a:rPr>
              <a:t>Test set:</a:t>
            </a:r>
            <a:r>
              <a:rPr lang="en-GB" dirty="0">
                <a:solidFill>
                  <a:schemeClr val="tx2"/>
                </a:solidFill>
              </a:rPr>
              <a:t> Images of 4 models (out of 52)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chemeClr val="tx2"/>
                </a:solidFill>
              </a:rPr>
              <a:t>Training set:</a:t>
            </a:r>
            <a:r>
              <a:rPr lang="en-GB" dirty="0">
                <a:solidFill>
                  <a:schemeClr val="tx2"/>
                </a:solidFill>
              </a:rPr>
              <a:t> 80% of remaining 48 models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chemeClr val="tx2"/>
                </a:solidFill>
              </a:rPr>
              <a:t>Validation set:</a:t>
            </a:r>
            <a:r>
              <a:rPr lang="en-GB" dirty="0">
                <a:solidFill>
                  <a:schemeClr val="tx2"/>
                </a:solidFill>
              </a:rPr>
              <a:t> 20% of remaining 48 models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F8ABACC-E377-4F80-95FF-ECD82ADC90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0922" y="1712544"/>
            <a:ext cx="4493923" cy="1538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7960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arallelogramma 5"/>
          <p:cNvSpPr/>
          <p:nvPr/>
        </p:nvSpPr>
        <p:spPr>
          <a:xfrm>
            <a:off x="-238532" y="6376663"/>
            <a:ext cx="8472198" cy="481338"/>
          </a:xfrm>
          <a:prstGeom prst="parallelogram">
            <a:avLst/>
          </a:prstGeom>
          <a:solidFill>
            <a:srgbClr val="0F406B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400">
              <a:solidFill>
                <a:srgbClr val="0F406B"/>
              </a:solidFill>
            </a:endParaRPr>
          </a:p>
        </p:txBody>
      </p:sp>
      <p:pic>
        <p:nvPicPr>
          <p:cNvPr id="7" name="Immagine 6" descr="cherubino_pant541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200" y="6376662"/>
            <a:ext cx="459462" cy="469067"/>
          </a:xfrm>
          <a:prstGeom prst="rect">
            <a:avLst/>
          </a:prstGeom>
        </p:spPr>
      </p:pic>
      <p:pic>
        <p:nvPicPr>
          <p:cNvPr id="8" name="Immagine 7" descr="logo_white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7607" y="6502430"/>
            <a:ext cx="2395665" cy="220877"/>
          </a:xfrm>
          <a:prstGeom prst="rect">
            <a:avLst/>
          </a:prstGeom>
        </p:spPr>
      </p:pic>
      <p:sp>
        <p:nvSpPr>
          <p:cNvPr id="9" name="CasellaDiTesto 1">
            <a:extLst>
              <a:ext uri="{FF2B5EF4-FFF2-40B4-BE49-F238E27FC236}">
                <a16:creationId xmlns:a16="http://schemas.microsoft.com/office/drawing/2014/main" id="{68C89DE4-968D-425B-BD8D-B077339ACB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5772" y="400579"/>
            <a:ext cx="7887893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0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1pPr>
            <a:lvl2pPr marL="742950" indent="-285750" eaLnBrk="0" hangingPunct="0">
              <a:defRPr sz="30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2pPr>
            <a:lvl3pPr marL="1143000" indent="-228600" eaLnBrk="0" hangingPunct="0">
              <a:defRPr sz="30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3pPr>
            <a:lvl4pPr marL="1600200" indent="-228600" eaLnBrk="0" hangingPunct="0">
              <a:defRPr sz="30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4pPr>
            <a:lvl5pPr marL="2057400" indent="-228600" eaLnBrk="0" hangingPunct="0">
              <a:defRPr sz="30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9pPr>
          </a:lstStyle>
          <a:p>
            <a:pPr eaLnBrk="1" hangingPunct="1"/>
            <a:r>
              <a:rPr lang="en-US" sz="3200" b="1" dirty="0">
                <a:solidFill>
                  <a:schemeClr val="tx2"/>
                </a:solidFill>
                <a:latin typeface="+mj-lt"/>
              </a:rPr>
              <a:t>Data-driven preprocess</a:t>
            </a:r>
          </a:p>
          <a:p>
            <a:pPr eaLnBrk="1" hangingPunct="1"/>
            <a:r>
              <a:rPr lang="en-US" sz="2000" b="1" dirty="0">
                <a:solidFill>
                  <a:schemeClr val="tx2"/>
                </a:solidFill>
                <a:latin typeface="+mj-lt"/>
              </a:rPr>
              <a:t>Pix2Pix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8B3031F-0F7D-4B26-B33F-66F9BC5EAD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409" y="1976846"/>
            <a:ext cx="8067522" cy="290430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67F3189-6109-452E-BC85-B143093B7629}"/>
              </a:ext>
            </a:extLst>
          </p:cNvPr>
          <p:cNvSpPr/>
          <p:nvPr/>
        </p:nvSpPr>
        <p:spPr>
          <a:xfrm>
            <a:off x="345771" y="6036779"/>
            <a:ext cx="868505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tx2"/>
                </a:solidFill>
              </a:rPr>
              <a:t>*Isola P et al. Image-to-image translation with conditional adversarial networks. In Proceedings of the CVPR, pages 1125–1134, 2017.</a:t>
            </a:r>
            <a:endParaRPr lang="en-US" sz="1100" dirty="0">
              <a:solidFill>
                <a:schemeClr val="tx2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6ECE570-82C9-4B30-AF02-53F18AF77BA9}"/>
              </a:ext>
            </a:extLst>
          </p:cNvPr>
          <p:cNvSpPr/>
          <p:nvPr/>
        </p:nvSpPr>
        <p:spPr>
          <a:xfrm>
            <a:off x="5115979" y="3071812"/>
            <a:ext cx="1580173" cy="582691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err="1">
                <a:ln w="0"/>
                <a:solidFill>
                  <a:srgbClr val="D8AA8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PatchGan</a:t>
            </a:r>
            <a:endParaRPr lang="en-GB" sz="1600" dirty="0">
              <a:ln w="0"/>
              <a:solidFill>
                <a:srgbClr val="D8AA82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en-GB" sz="1600" dirty="0" err="1">
                <a:ln w="0"/>
                <a:solidFill>
                  <a:srgbClr val="D8AA8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PixelGan</a:t>
            </a:r>
            <a:endParaRPr lang="en-GB" sz="1600" dirty="0">
              <a:ln w="0"/>
              <a:solidFill>
                <a:srgbClr val="D8AA82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1374439-07A7-4EB2-A245-348CE73CE2C6}"/>
              </a:ext>
            </a:extLst>
          </p:cNvPr>
          <p:cNvSpPr txBox="1"/>
          <p:nvPr/>
        </p:nvSpPr>
        <p:spPr>
          <a:xfrm>
            <a:off x="2030506" y="3579181"/>
            <a:ext cx="13530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GENERATOR</a:t>
            </a:r>
            <a:endParaRPr lang="en-US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52508A3-DAC9-4DB1-A585-AE36B684F8AE}"/>
              </a:ext>
            </a:extLst>
          </p:cNvPr>
          <p:cNvSpPr txBox="1"/>
          <p:nvPr/>
        </p:nvSpPr>
        <p:spPr>
          <a:xfrm>
            <a:off x="5034770" y="3637164"/>
            <a:ext cx="17425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chemeClr val="accent6">
                    <a:lumMod val="75000"/>
                  </a:schemeClr>
                </a:solidFill>
              </a:rPr>
              <a:t>DISCRIMINATOR</a:t>
            </a:r>
            <a:endParaRPr lang="en-US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692642F-249C-4B6B-A9C3-D172EB2AF8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35071" y="4393032"/>
            <a:ext cx="3584449" cy="37768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F60E593-8C60-4ED9-A5BC-D3FB828455F9}"/>
              </a:ext>
            </a:extLst>
          </p:cNvPr>
          <p:cNvSpPr txBox="1"/>
          <p:nvPr/>
        </p:nvSpPr>
        <p:spPr>
          <a:xfrm>
            <a:off x="38689" y="6026209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solidFill>
                  <a:schemeClr val="bg1">
                    <a:lumMod val="65000"/>
                  </a:schemeClr>
                </a:solidFill>
              </a:rPr>
              <a:t>10</a:t>
            </a:r>
            <a:endParaRPr lang="en-US" sz="12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00829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arallelogramma 5"/>
          <p:cNvSpPr/>
          <p:nvPr/>
        </p:nvSpPr>
        <p:spPr>
          <a:xfrm>
            <a:off x="-238532" y="6376663"/>
            <a:ext cx="8472198" cy="481338"/>
          </a:xfrm>
          <a:prstGeom prst="parallelogram">
            <a:avLst/>
          </a:prstGeom>
          <a:solidFill>
            <a:srgbClr val="0F406B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2"/>
              </a:solidFill>
            </a:endParaRPr>
          </a:p>
        </p:txBody>
      </p:sp>
      <p:pic>
        <p:nvPicPr>
          <p:cNvPr id="7" name="Immagine 6" descr="cherubino_pant541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200" y="6376662"/>
            <a:ext cx="459462" cy="469067"/>
          </a:xfrm>
          <a:prstGeom prst="rect">
            <a:avLst/>
          </a:prstGeom>
        </p:spPr>
      </p:pic>
      <p:pic>
        <p:nvPicPr>
          <p:cNvPr id="8" name="Immagine 7" descr="logo_white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7607" y="6502430"/>
            <a:ext cx="2395665" cy="22087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9188C71-01EF-4054-AC2A-8720C7ACFF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30034" y="1289737"/>
            <a:ext cx="7387628" cy="180164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A293E0A-3E17-4174-8FA6-1D4F1EBE9F7A}"/>
              </a:ext>
            </a:extLst>
          </p:cNvPr>
          <p:cNvSpPr/>
          <p:nvPr/>
        </p:nvSpPr>
        <p:spPr>
          <a:xfrm>
            <a:off x="1530034" y="3370253"/>
            <a:ext cx="6248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92D050"/>
                </a:solidFill>
                <a:latin typeface="SFRM1200"/>
              </a:rPr>
              <a:t>specular components are removed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FF0000"/>
                </a:solidFill>
                <a:latin typeface="SFRM1200"/>
              </a:rPr>
              <a:t>tiling artefacts are visible in the background.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51E0E85-3179-4523-8504-EF84A6AF6F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12751" y="4059195"/>
            <a:ext cx="7604911" cy="1946495"/>
          </a:xfrm>
          <a:prstGeom prst="rect">
            <a:avLst/>
          </a:prstGeom>
        </p:spPr>
      </p:pic>
      <p:sp>
        <p:nvSpPr>
          <p:cNvPr id="12" name="CasellaDiTesto 1">
            <a:extLst>
              <a:ext uri="{FF2B5EF4-FFF2-40B4-BE49-F238E27FC236}">
                <a16:creationId xmlns:a16="http://schemas.microsoft.com/office/drawing/2014/main" id="{94CEBB67-938E-40F4-803C-FE7E3E2235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5772" y="400579"/>
            <a:ext cx="7887893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0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1pPr>
            <a:lvl2pPr marL="742950" indent="-285750" eaLnBrk="0" hangingPunct="0">
              <a:defRPr sz="30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2pPr>
            <a:lvl3pPr marL="1143000" indent="-228600" eaLnBrk="0" hangingPunct="0">
              <a:defRPr sz="30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3pPr>
            <a:lvl4pPr marL="1600200" indent="-228600" eaLnBrk="0" hangingPunct="0">
              <a:defRPr sz="30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4pPr>
            <a:lvl5pPr marL="2057400" indent="-228600" eaLnBrk="0" hangingPunct="0">
              <a:defRPr sz="30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9pPr>
          </a:lstStyle>
          <a:p>
            <a:pPr eaLnBrk="1" hangingPunct="1"/>
            <a:r>
              <a:rPr lang="en-US" sz="3200" b="1" dirty="0">
                <a:solidFill>
                  <a:schemeClr val="tx2"/>
                </a:solidFill>
                <a:latin typeface="+mj-lt"/>
              </a:rPr>
              <a:t>Data-driven preprocess</a:t>
            </a:r>
          </a:p>
          <a:p>
            <a:pPr eaLnBrk="1" hangingPunct="1"/>
            <a:r>
              <a:rPr lang="en-US" sz="2000" b="1" dirty="0">
                <a:solidFill>
                  <a:schemeClr val="tx2"/>
                </a:solidFill>
                <a:latin typeface="+mj-lt"/>
              </a:rPr>
              <a:t>Pix2Pix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C6404AF-5A43-41BE-9832-C702AFA9F514}"/>
              </a:ext>
            </a:extLst>
          </p:cNvPr>
          <p:cNvSpPr/>
          <p:nvPr/>
        </p:nvSpPr>
        <p:spPr>
          <a:xfrm>
            <a:off x="12738" y="1977782"/>
            <a:ext cx="147393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tx2"/>
                </a:solidFill>
              </a:rPr>
              <a:t>Patch</a:t>
            </a:r>
          </a:p>
          <a:p>
            <a:r>
              <a:rPr lang="en-GB" b="1" dirty="0">
                <a:solidFill>
                  <a:schemeClr val="tx2"/>
                </a:solidFill>
              </a:rPr>
              <a:t>D</a:t>
            </a:r>
            <a:r>
              <a:rPr lang="en-US" b="1" dirty="0" err="1">
                <a:solidFill>
                  <a:schemeClr val="tx2"/>
                </a:solidFill>
              </a:rPr>
              <a:t>iscriminator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A360D6A-A40E-4062-815C-7595978DD54E}"/>
              </a:ext>
            </a:extLst>
          </p:cNvPr>
          <p:cNvSpPr/>
          <p:nvPr/>
        </p:nvSpPr>
        <p:spPr>
          <a:xfrm>
            <a:off x="0" y="4798988"/>
            <a:ext cx="147393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tx2"/>
                </a:solidFill>
              </a:rPr>
              <a:t>Pixel</a:t>
            </a:r>
          </a:p>
          <a:p>
            <a:r>
              <a:rPr lang="en-GB" b="1" dirty="0">
                <a:solidFill>
                  <a:schemeClr val="tx2"/>
                </a:solidFill>
              </a:rPr>
              <a:t>D</a:t>
            </a:r>
            <a:r>
              <a:rPr lang="en-US" b="1" dirty="0" err="1">
                <a:solidFill>
                  <a:schemeClr val="tx2"/>
                </a:solidFill>
              </a:rPr>
              <a:t>iscriminator</a:t>
            </a:r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1E288CA-2665-4DD9-B24E-486AC729D08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86313" y="156274"/>
            <a:ext cx="3276297" cy="1179467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085558E3-E553-4F1F-9B6B-4120E054357F}"/>
              </a:ext>
            </a:extLst>
          </p:cNvPr>
          <p:cNvSpPr/>
          <p:nvPr/>
        </p:nvSpPr>
        <p:spPr>
          <a:xfrm>
            <a:off x="6141537" y="2300948"/>
            <a:ext cx="750429" cy="750429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475FA0B-2C1F-4281-9212-5E4BF9182585}"/>
              </a:ext>
            </a:extLst>
          </p:cNvPr>
          <p:cNvSpPr/>
          <p:nvPr/>
        </p:nvSpPr>
        <p:spPr>
          <a:xfrm>
            <a:off x="1671480" y="5852646"/>
            <a:ext cx="69456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err="1">
                <a:solidFill>
                  <a:schemeClr val="tx2"/>
                </a:solidFill>
              </a:rPr>
              <a:t>MSE</a:t>
            </a:r>
            <a:r>
              <a:rPr lang="en-US" b="1" baseline="-25000" dirty="0" err="1">
                <a:solidFill>
                  <a:schemeClr val="tx2"/>
                </a:solidFill>
              </a:rPr>
              <a:t>val</a:t>
            </a:r>
            <a:r>
              <a:rPr lang="en-US" b="1" baseline="-25000" dirty="0">
                <a:solidFill>
                  <a:schemeClr val="tx2"/>
                </a:solidFill>
              </a:rPr>
              <a:t>_ set</a:t>
            </a:r>
            <a:r>
              <a:rPr lang="en-US" b="1" dirty="0">
                <a:solidFill>
                  <a:schemeClr val="tx2"/>
                </a:solidFill>
              </a:rPr>
              <a:t> =  0.0004 ± 0.0002, </a:t>
            </a:r>
            <a:r>
              <a:rPr lang="en-US" b="1" dirty="0" err="1">
                <a:solidFill>
                  <a:schemeClr val="tx2"/>
                </a:solidFill>
              </a:rPr>
              <a:t>SSIM</a:t>
            </a:r>
            <a:r>
              <a:rPr lang="en-US" b="1" baseline="-25000" dirty="0" err="1">
                <a:solidFill>
                  <a:schemeClr val="tx2"/>
                </a:solidFill>
              </a:rPr>
              <a:t>val</a:t>
            </a:r>
            <a:r>
              <a:rPr lang="en-US" b="1" baseline="-25000" dirty="0">
                <a:solidFill>
                  <a:schemeClr val="tx2"/>
                </a:solidFill>
              </a:rPr>
              <a:t>_ set</a:t>
            </a:r>
            <a:r>
              <a:rPr lang="en-US" b="1" dirty="0">
                <a:solidFill>
                  <a:schemeClr val="tx2"/>
                </a:solidFill>
              </a:rPr>
              <a:t> = 0.96 ± 0.01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B3A3E6-ADDA-4AC3-8D9A-8A422DE5057F}"/>
              </a:ext>
            </a:extLst>
          </p:cNvPr>
          <p:cNvSpPr/>
          <p:nvPr/>
        </p:nvSpPr>
        <p:spPr>
          <a:xfrm>
            <a:off x="1642385" y="3021288"/>
            <a:ext cx="69456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err="1">
                <a:solidFill>
                  <a:schemeClr val="tx2"/>
                </a:solidFill>
              </a:rPr>
              <a:t>MSE</a:t>
            </a:r>
            <a:r>
              <a:rPr lang="en-US" b="1" baseline="-25000" dirty="0" err="1">
                <a:solidFill>
                  <a:schemeClr val="tx2"/>
                </a:solidFill>
              </a:rPr>
              <a:t>val_set</a:t>
            </a:r>
            <a:r>
              <a:rPr lang="en-US" b="1" dirty="0">
                <a:solidFill>
                  <a:schemeClr val="tx2"/>
                </a:solidFill>
              </a:rPr>
              <a:t> =  0.0010 ± 0.0006, </a:t>
            </a:r>
            <a:r>
              <a:rPr lang="en-US" b="1" dirty="0" err="1">
                <a:solidFill>
                  <a:schemeClr val="tx2"/>
                </a:solidFill>
              </a:rPr>
              <a:t>SSIM</a:t>
            </a:r>
            <a:r>
              <a:rPr lang="en-US" b="1" baseline="-25000" dirty="0" err="1">
                <a:solidFill>
                  <a:schemeClr val="tx2"/>
                </a:solidFill>
              </a:rPr>
              <a:t>val</a:t>
            </a:r>
            <a:r>
              <a:rPr lang="en-US" b="1" baseline="-25000" dirty="0">
                <a:solidFill>
                  <a:schemeClr val="tx2"/>
                </a:solidFill>
              </a:rPr>
              <a:t>_ set</a:t>
            </a:r>
            <a:r>
              <a:rPr lang="en-US" b="1" dirty="0">
                <a:solidFill>
                  <a:schemeClr val="tx2"/>
                </a:solidFill>
              </a:rPr>
              <a:t> = 0.93 ± 0.04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D11C2D40-588E-45B7-BAB5-472D16FC0674}"/>
              </a:ext>
            </a:extLst>
          </p:cNvPr>
          <p:cNvSpPr/>
          <p:nvPr/>
        </p:nvSpPr>
        <p:spPr>
          <a:xfrm>
            <a:off x="1818803" y="1898772"/>
            <a:ext cx="410723" cy="410723"/>
          </a:xfrm>
          <a:prstGeom prst="ellipse">
            <a:avLst/>
          </a:prstGeom>
          <a:noFill/>
          <a:ln>
            <a:headEnd type="none" w="med" len="med"/>
            <a:tailEnd type="none" w="med" len="med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E1D7AF18-5F05-4C87-BD5C-8BE17AA1F0D8}"/>
              </a:ext>
            </a:extLst>
          </p:cNvPr>
          <p:cNvSpPr/>
          <p:nvPr/>
        </p:nvSpPr>
        <p:spPr>
          <a:xfrm>
            <a:off x="5442045" y="1898772"/>
            <a:ext cx="410723" cy="410723"/>
          </a:xfrm>
          <a:prstGeom prst="ellipse">
            <a:avLst/>
          </a:prstGeom>
          <a:noFill/>
          <a:ln>
            <a:headEnd type="none" w="med" len="med"/>
            <a:tailEnd type="none" w="med" len="med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EC12D635-EAB1-4A47-9835-CC6F00C2A6DB}"/>
              </a:ext>
            </a:extLst>
          </p:cNvPr>
          <p:cNvSpPr/>
          <p:nvPr/>
        </p:nvSpPr>
        <p:spPr>
          <a:xfrm>
            <a:off x="1671480" y="4711431"/>
            <a:ext cx="410723" cy="410723"/>
          </a:xfrm>
          <a:prstGeom prst="ellipse">
            <a:avLst/>
          </a:prstGeom>
          <a:noFill/>
          <a:ln>
            <a:headEnd type="none" w="med" len="med"/>
            <a:tailEnd type="none" w="med" len="med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CC521911-EEFD-4DA9-9570-CC17E155EADF}"/>
              </a:ext>
            </a:extLst>
          </p:cNvPr>
          <p:cNvSpPr/>
          <p:nvPr/>
        </p:nvSpPr>
        <p:spPr>
          <a:xfrm>
            <a:off x="5294722" y="4711431"/>
            <a:ext cx="410723" cy="410723"/>
          </a:xfrm>
          <a:prstGeom prst="ellipse">
            <a:avLst/>
          </a:prstGeom>
          <a:noFill/>
          <a:ln>
            <a:headEnd type="none" w="med" len="med"/>
            <a:tailEnd type="none" w="med" len="med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FF109E7-2E00-4204-BB0B-77813F5CCABC}"/>
              </a:ext>
            </a:extLst>
          </p:cNvPr>
          <p:cNvSpPr txBox="1"/>
          <p:nvPr/>
        </p:nvSpPr>
        <p:spPr>
          <a:xfrm>
            <a:off x="38689" y="6026209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solidFill>
                  <a:schemeClr val="bg1">
                    <a:lumMod val="65000"/>
                  </a:schemeClr>
                </a:solidFill>
              </a:rPr>
              <a:t>11</a:t>
            </a:r>
            <a:endParaRPr lang="en-US" sz="12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61556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  <p:bldP spid="14" grpId="0"/>
      <p:bldP spid="4" grpId="0" animBg="1"/>
      <p:bldP spid="11" grpId="0"/>
      <p:bldP spid="16" grpId="0" animBg="1"/>
      <p:bldP spid="17" grpId="0" animBg="1"/>
      <p:bldP spid="18" grpId="0" animBg="1"/>
      <p:bldP spid="1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arallelogramma 5"/>
          <p:cNvSpPr/>
          <p:nvPr/>
        </p:nvSpPr>
        <p:spPr>
          <a:xfrm>
            <a:off x="-238532" y="6376663"/>
            <a:ext cx="8472198" cy="481338"/>
          </a:xfrm>
          <a:prstGeom prst="parallelogram">
            <a:avLst/>
          </a:prstGeom>
          <a:solidFill>
            <a:srgbClr val="0F406B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400">
              <a:solidFill>
                <a:schemeClr val="tx2"/>
              </a:solidFill>
            </a:endParaRPr>
          </a:p>
        </p:txBody>
      </p:sp>
      <p:pic>
        <p:nvPicPr>
          <p:cNvPr id="7" name="Immagine 6" descr="cherubino_pant541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200" y="6376662"/>
            <a:ext cx="459462" cy="469067"/>
          </a:xfrm>
          <a:prstGeom prst="rect">
            <a:avLst/>
          </a:prstGeom>
        </p:spPr>
      </p:pic>
      <p:pic>
        <p:nvPicPr>
          <p:cNvPr id="8" name="Immagine 7" descr="logo_white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7607" y="6502430"/>
            <a:ext cx="2395665" cy="220877"/>
          </a:xfrm>
          <a:prstGeom prst="rect">
            <a:avLst/>
          </a:prstGeom>
        </p:spPr>
      </p:pic>
      <p:sp>
        <p:nvSpPr>
          <p:cNvPr id="9" name="CasellaDiTesto 1">
            <a:extLst>
              <a:ext uri="{FF2B5EF4-FFF2-40B4-BE49-F238E27FC236}">
                <a16:creationId xmlns:a16="http://schemas.microsoft.com/office/drawing/2014/main" id="{68C89DE4-968D-425B-BD8D-B077339ACB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5772" y="400579"/>
            <a:ext cx="7887893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0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1pPr>
            <a:lvl2pPr marL="742950" indent="-285750" eaLnBrk="0" hangingPunct="0">
              <a:defRPr sz="30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2pPr>
            <a:lvl3pPr marL="1143000" indent="-228600" eaLnBrk="0" hangingPunct="0">
              <a:defRPr sz="30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3pPr>
            <a:lvl4pPr marL="1600200" indent="-228600" eaLnBrk="0" hangingPunct="0">
              <a:defRPr sz="30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4pPr>
            <a:lvl5pPr marL="2057400" indent="-228600" eaLnBrk="0" hangingPunct="0">
              <a:defRPr sz="30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9pPr>
          </a:lstStyle>
          <a:p>
            <a:pPr eaLnBrk="1" hangingPunct="1"/>
            <a:r>
              <a:rPr lang="en-US" sz="3200" b="1" dirty="0">
                <a:solidFill>
                  <a:schemeClr val="tx2"/>
                </a:solidFill>
                <a:latin typeface="+mj-lt"/>
              </a:rPr>
              <a:t>Data-driven preprocess</a:t>
            </a:r>
          </a:p>
          <a:p>
            <a:pPr eaLnBrk="1" hangingPunct="1"/>
            <a:r>
              <a:rPr lang="en-US" sz="2000" b="1" dirty="0">
                <a:solidFill>
                  <a:schemeClr val="tx2"/>
                </a:solidFill>
                <a:latin typeface="+mj-lt"/>
              </a:rPr>
              <a:t>CNN + Skipping connections</a:t>
            </a:r>
            <a:endParaRPr lang="en-US" sz="3200" b="1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168" name="Rectangle 167">
            <a:extLst>
              <a:ext uri="{FF2B5EF4-FFF2-40B4-BE49-F238E27FC236}">
                <a16:creationId xmlns:a16="http://schemas.microsoft.com/office/drawing/2014/main" id="{5730889E-1231-4822-978B-ADDE4BC876D0}"/>
              </a:ext>
            </a:extLst>
          </p:cNvPr>
          <p:cNvSpPr/>
          <p:nvPr/>
        </p:nvSpPr>
        <p:spPr>
          <a:xfrm>
            <a:off x="5336533" y="4890380"/>
            <a:ext cx="451409" cy="168896"/>
          </a:xfrm>
          <a:prstGeom prst="rect">
            <a:avLst/>
          </a:prstGeom>
          <a:ln>
            <a:prstDash val="sys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schemeClr val="tx2"/>
              </a:solidFill>
            </a:endParaRPr>
          </a:p>
        </p:txBody>
      </p:sp>
      <p:sp>
        <p:nvSpPr>
          <p:cNvPr id="169" name="TextBox 168">
            <a:extLst>
              <a:ext uri="{FF2B5EF4-FFF2-40B4-BE49-F238E27FC236}">
                <a16:creationId xmlns:a16="http://schemas.microsoft.com/office/drawing/2014/main" id="{8574561F-A708-464D-9B32-9262C0C27B17}"/>
              </a:ext>
            </a:extLst>
          </p:cNvPr>
          <p:cNvSpPr txBox="1"/>
          <p:nvPr/>
        </p:nvSpPr>
        <p:spPr>
          <a:xfrm>
            <a:off x="5824687" y="4840457"/>
            <a:ext cx="18755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solidFill>
                  <a:schemeClr val="tx2"/>
                </a:solidFill>
              </a:rPr>
              <a:t>Concatenated feature map</a:t>
            </a:r>
            <a:endParaRPr lang="en-US" sz="1200" dirty="0">
              <a:solidFill>
                <a:schemeClr val="tx2"/>
              </a:solidFill>
            </a:endParaRPr>
          </a:p>
        </p:txBody>
      </p: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3341CE2F-9B59-4F56-8D38-FA8C667C54B9}"/>
              </a:ext>
            </a:extLst>
          </p:cNvPr>
          <p:cNvCxnSpPr>
            <a:cxnSpLocks/>
            <a:endCxn id="86" idx="1"/>
          </p:cNvCxnSpPr>
          <p:nvPr/>
        </p:nvCxnSpPr>
        <p:spPr>
          <a:xfrm>
            <a:off x="5607779" y="5211156"/>
            <a:ext cx="211588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C6DAD4AC-E661-4F72-A4CD-EE0025DBBE61}"/>
              </a:ext>
            </a:extLst>
          </p:cNvPr>
          <p:cNvCxnSpPr>
            <a:cxnSpLocks/>
            <a:endCxn id="88" idx="1"/>
          </p:cNvCxnSpPr>
          <p:nvPr/>
        </p:nvCxnSpPr>
        <p:spPr>
          <a:xfrm>
            <a:off x="5607779" y="5428792"/>
            <a:ext cx="211588" cy="0"/>
          </a:xfrm>
          <a:prstGeom prst="straightConnector1">
            <a:avLst/>
          </a:prstGeom>
          <a:ln w="38100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95846802-628C-4A85-B980-9C79B1F37C9E}"/>
              </a:ext>
            </a:extLst>
          </p:cNvPr>
          <p:cNvCxnSpPr>
            <a:cxnSpLocks/>
            <a:endCxn id="89" idx="1"/>
          </p:cNvCxnSpPr>
          <p:nvPr/>
        </p:nvCxnSpPr>
        <p:spPr>
          <a:xfrm>
            <a:off x="5603544" y="5658399"/>
            <a:ext cx="215823" cy="0"/>
          </a:xfrm>
          <a:prstGeom prst="straightConnector1">
            <a:avLst/>
          </a:prstGeom>
          <a:ln w="28575">
            <a:prstDash val="sys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E20727E9-83A0-4A75-AF0F-E4165A7A9A2B}"/>
              </a:ext>
            </a:extLst>
          </p:cNvPr>
          <p:cNvCxnSpPr>
            <a:cxnSpLocks/>
            <a:endCxn id="91" idx="1"/>
          </p:cNvCxnSpPr>
          <p:nvPr/>
        </p:nvCxnSpPr>
        <p:spPr>
          <a:xfrm>
            <a:off x="5603544" y="5857283"/>
            <a:ext cx="215823" cy="460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Rectangle 82">
            <a:extLst>
              <a:ext uri="{FF2B5EF4-FFF2-40B4-BE49-F238E27FC236}">
                <a16:creationId xmlns:a16="http://schemas.microsoft.com/office/drawing/2014/main" id="{32E3934C-BDCA-4290-8802-96BFBCE210F3}"/>
              </a:ext>
            </a:extLst>
          </p:cNvPr>
          <p:cNvSpPr/>
          <p:nvPr/>
        </p:nvSpPr>
        <p:spPr>
          <a:xfrm>
            <a:off x="5332524" y="4623098"/>
            <a:ext cx="451409" cy="16672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schemeClr val="tx2"/>
              </a:solidFill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EEDA3885-3FFD-436E-BF9A-99E321A20B1C}"/>
              </a:ext>
            </a:extLst>
          </p:cNvPr>
          <p:cNvSpPr txBox="1"/>
          <p:nvPr/>
        </p:nvSpPr>
        <p:spPr>
          <a:xfrm>
            <a:off x="5819367" y="4568060"/>
            <a:ext cx="9740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solidFill>
                  <a:schemeClr val="tx2"/>
                </a:solidFill>
              </a:rPr>
              <a:t>Feature map</a:t>
            </a:r>
            <a:endParaRPr lang="en-US" sz="1200" dirty="0">
              <a:solidFill>
                <a:schemeClr val="tx2"/>
              </a:solidFill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10631A83-ECCB-4C78-91A9-DA9E158A1ECE}"/>
              </a:ext>
            </a:extLst>
          </p:cNvPr>
          <p:cNvSpPr txBox="1"/>
          <p:nvPr/>
        </p:nvSpPr>
        <p:spPr>
          <a:xfrm>
            <a:off x="5819367" y="5072656"/>
            <a:ext cx="22137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solidFill>
                  <a:schemeClr val="tx2"/>
                </a:solidFill>
              </a:rPr>
              <a:t>Convolution – </a:t>
            </a:r>
            <a:r>
              <a:rPr lang="en-GB" sz="1200" dirty="0" err="1">
                <a:solidFill>
                  <a:schemeClr val="tx2"/>
                </a:solidFill>
              </a:rPr>
              <a:t>BatchNorm</a:t>
            </a:r>
            <a:r>
              <a:rPr lang="en-GB" sz="1200" dirty="0">
                <a:solidFill>
                  <a:schemeClr val="tx2"/>
                </a:solidFill>
              </a:rPr>
              <a:t> - </a:t>
            </a:r>
            <a:r>
              <a:rPr lang="en-GB" sz="1200" dirty="0" err="1">
                <a:solidFill>
                  <a:schemeClr val="tx2"/>
                </a:solidFill>
              </a:rPr>
              <a:t>ReLu</a:t>
            </a:r>
            <a:endParaRPr lang="en-US" sz="1200" dirty="0">
              <a:solidFill>
                <a:schemeClr val="tx2"/>
              </a:solidFill>
            </a:endParaRP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2BAE9656-7545-4EAD-AB54-8F049FF49CF1}"/>
              </a:ext>
            </a:extLst>
          </p:cNvPr>
          <p:cNvSpPr txBox="1"/>
          <p:nvPr/>
        </p:nvSpPr>
        <p:spPr>
          <a:xfrm>
            <a:off x="5819367" y="5290292"/>
            <a:ext cx="28813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solidFill>
                  <a:schemeClr val="tx2"/>
                </a:solidFill>
              </a:rPr>
              <a:t>Convolution – </a:t>
            </a:r>
            <a:r>
              <a:rPr lang="en-GB" sz="1200" dirty="0" err="1">
                <a:solidFill>
                  <a:schemeClr val="tx2"/>
                </a:solidFill>
              </a:rPr>
              <a:t>BatchNorm</a:t>
            </a:r>
            <a:r>
              <a:rPr lang="en-GB" sz="1200" dirty="0">
                <a:solidFill>
                  <a:schemeClr val="tx2"/>
                </a:solidFill>
              </a:rPr>
              <a:t> – Dropout - </a:t>
            </a:r>
            <a:r>
              <a:rPr lang="en-GB" sz="1200" dirty="0" err="1">
                <a:solidFill>
                  <a:schemeClr val="tx2"/>
                </a:solidFill>
              </a:rPr>
              <a:t>ReLu</a:t>
            </a:r>
            <a:endParaRPr lang="en-US" sz="1200" dirty="0">
              <a:solidFill>
                <a:schemeClr val="tx2"/>
              </a:solidFill>
            </a:endParaRP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32E287CC-34CF-4A4A-A6B2-F04CF7BEBA68}"/>
              </a:ext>
            </a:extLst>
          </p:cNvPr>
          <p:cNvSpPr txBox="1"/>
          <p:nvPr/>
        </p:nvSpPr>
        <p:spPr>
          <a:xfrm>
            <a:off x="5819367" y="5519899"/>
            <a:ext cx="25292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solidFill>
                  <a:schemeClr val="tx2"/>
                </a:solidFill>
              </a:rPr>
              <a:t>Concatenation (skipping connections)</a:t>
            </a:r>
            <a:endParaRPr lang="en-US" sz="1200" dirty="0">
              <a:solidFill>
                <a:schemeClr val="tx2"/>
              </a:solidFill>
            </a:endParaRP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89A2D4B5-0F61-470A-982B-750A2259EE3A}"/>
              </a:ext>
            </a:extLst>
          </p:cNvPr>
          <p:cNvSpPr txBox="1"/>
          <p:nvPr/>
        </p:nvSpPr>
        <p:spPr>
          <a:xfrm>
            <a:off x="5819367" y="5723385"/>
            <a:ext cx="15544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solidFill>
                  <a:schemeClr val="tx2"/>
                </a:solidFill>
              </a:rPr>
              <a:t>Convolution - Sigmoid</a:t>
            </a:r>
            <a:endParaRPr lang="en-US" sz="1200" dirty="0">
              <a:solidFill>
                <a:schemeClr val="tx2"/>
              </a:solidFill>
            </a:endParaRP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BF5DE54E-C8EA-4CE4-88D3-15A10CA4EC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3886" y="1368800"/>
            <a:ext cx="6152355" cy="3888999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AF2A01B3-72E5-4D39-9E23-87FA2031E892}"/>
              </a:ext>
            </a:extLst>
          </p:cNvPr>
          <p:cNvSpPr txBox="1"/>
          <p:nvPr/>
        </p:nvSpPr>
        <p:spPr>
          <a:xfrm>
            <a:off x="38689" y="6026209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solidFill>
                  <a:schemeClr val="bg1">
                    <a:lumMod val="65000"/>
                  </a:schemeClr>
                </a:solidFill>
              </a:rPr>
              <a:t>12</a:t>
            </a:r>
            <a:endParaRPr lang="en-US" sz="12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01733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arallelogramma 5"/>
          <p:cNvSpPr/>
          <p:nvPr/>
        </p:nvSpPr>
        <p:spPr>
          <a:xfrm>
            <a:off x="-238532" y="6376663"/>
            <a:ext cx="8472198" cy="481338"/>
          </a:xfrm>
          <a:prstGeom prst="parallelogram">
            <a:avLst/>
          </a:prstGeom>
          <a:solidFill>
            <a:srgbClr val="0F406B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0F406B"/>
              </a:solidFill>
            </a:endParaRPr>
          </a:p>
        </p:txBody>
      </p:sp>
      <p:pic>
        <p:nvPicPr>
          <p:cNvPr id="7" name="Immagine 6" descr="cherubino_pant541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200" y="6376662"/>
            <a:ext cx="459462" cy="469067"/>
          </a:xfrm>
          <a:prstGeom prst="rect">
            <a:avLst/>
          </a:prstGeom>
        </p:spPr>
      </p:pic>
      <p:pic>
        <p:nvPicPr>
          <p:cNvPr id="8" name="Immagine 7" descr="logo_white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7607" y="6502430"/>
            <a:ext cx="2395665" cy="22087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571452F-36B2-453F-B95E-BDEC851E9F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755" y="1632271"/>
            <a:ext cx="7604911" cy="194649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F490120-763C-458A-8DC4-4099093AE99C}"/>
              </a:ext>
            </a:extLst>
          </p:cNvPr>
          <p:cNvSpPr/>
          <p:nvPr/>
        </p:nvSpPr>
        <p:spPr>
          <a:xfrm>
            <a:off x="877120" y="3578766"/>
            <a:ext cx="52339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Mean Square Errors: </a:t>
            </a:r>
            <a:r>
              <a:rPr lang="en-US" b="1" dirty="0" err="1">
                <a:solidFill>
                  <a:schemeClr val="tx2"/>
                </a:solidFill>
              </a:rPr>
              <a:t>MSE</a:t>
            </a:r>
            <a:r>
              <a:rPr lang="en-US" b="1" baseline="-25000" dirty="0" err="1">
                <a:solidFill>
                  <a:schemeClr val="tx2"/>
                </a:solidFill>
              </a:rPr>
              <a:t>val_set</a:t>
            </a:r>
            <a:r>
              <a:rPr lang="en-US" b="1" dirty="0">
                <a:solidFill>
                  <a:schemeClr val="tx2"/>
                </a:solidFill>
              </a:rPr>
              <a:t> =  0.0003 ± 0.0002 </a:t>
            </a:r>
            <a:r>
              <a:rPr lang="en-US" dirty="0">
                <a:solidFill>
                  <a:schemeClr val="tx2"/>
                </a:solidFill>
              </a:rPr>
              <a:t>Structural Similarity: </a:t>
            </a:r>
            <a:r>
              <a:rPr lang="en-US" b="1" dirty="0" err="1">
                <a:solidFill>
                  <a:schemeClr val="tx2"/>
                </a:solidFill>
              </a:rPr>
              <a:t>SSIM</a:t>
            </a:r>
            <a:r>
              <a:rPr lang="en-US" b="1" baseline="-25000" dirty="0" err="1">
                <a:solidFill>
                  <a:schemeClr val="tx2"/>
                </a:solidFill>
              </a:rPr>
              <a:t>val_set</a:t>
            </a:r>
            <a:r>
              <a:rPr lang="en-US" b="1" dirty="0">
                <a:solidFill>
                  <a:schemeClr val="tx2"/>
                </a:solidFill>
              </a:rPr>
              <a:t> = 0.97 ± 0.01</a:t>
            </a:r>
          </a:p>
        </p:txBody>
      </p:sp>
      <p:sp>
        <p:nvSpPr>
          <p:cNvPr id="9" name="CasellaDiTesto 1">
            <a:extLst>
              <a:ext uri="{FF2B5EF4-FFF2-40B4-BE49-F238E27FC236}">
                <a16:creationId xmlns:a16="http://schemas.microsoft.com/office/drawing/2014/main" id="{68C89DE4-968D-425B-BD8D-B077339ACB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5772" y="400579"/>
            <a:ext cx="7887893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0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1pPr>
            <a:lvl2pPr marL="742950" indent="-285750" eaLnBrk="0" hangingPunct="0">
              <a:defRPr sz="30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2pPr>
            <a:lvl3pPr marL="1143000" indent="-228600" eaLnBrk="0" hangingPunct="0">
              <a:defRPr sz="30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3pPr>
            <a:lvl4pPr marL="1600200" indent="-228600" eaLnBrk="0" hangingPunct="0">
              <a:defRPr sz="30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4pPr>
            <a:lvl5pPr marL="2057400" indent="-228600" eaLnBrk="0" hangingPunct="0">
              <a:defRPr sz="30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9pPr>
          </a:lstStyle>
          <a:p>
            <a:pPr eaLnBrk="1" hangingPunct="1"/>
            <a:r>
              <a:rPr lang="en-US" sz="3200" b="1" dirty="0">
                <a:solidFill>
                  <a:schemeClr val="tx2"/>
                </a:solidFill>
                <a:latin typeface="+mj-lt"/>
              </a:rPr>
              <a:t>Data-driven preprocess</a:t>
            </a:r>
          </a:p>
          <a:p>
            <a:pPr eaLnBrk="1" hangingPunct="1"/>
            <a:r>
              <a:rPr lang="en-US" sz="2000" b="1" dirty="0">
                <a:solidFill>
                  <a:schemeClr val="tx2"/>
                </a:solidFill>
                <a:latin typeface="+mj-lt"/>
              </a:rPr>
              <a:t>CNN + Skipping connections</a:t>
            </a:r>
            <a:endParaRPr lang="en-US" sz="3200" b="1" dirty="0">
              <a:solidFill>
                <a:schemeClr val="tx2"/>
              </a:solidFill>
              <a:latin typeface="+mj-lt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C6DF2D6-5CFA-418A-8422-AF049880DE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41482" y="208167"/>
            <a:ext cx="1916506" cy="121145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B417A2E-EED9-49BE-B7B5-D29B02278AE5}"/>
              </a:ext>
            </a:extLst>
          </p:cNvPr>
          <p:cNvSpPr/>
          <p:nvPr/>
        </p:nvSpPr>
        <p:spPr>
          <a:xfrm>
            <a:off x="628755" y="4468253"/>
            <a:ext cx="427573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b="1" dirty="0">
                <a:solidFill>
                  <a:schemeClr val="tx2"/>
                </a:solidFill>
              </a:rPr>
              <a:t>Training Time: </a:t>
            </a:r>
            <a:r>
              <a:rPr lang="en-US" sz="1100" dirty="0">
                <a:solidFill>
                  <a:schemeClr val="tx2"/>
                </a:solidFill>
              </a:rPr>
              <a:t>8 hours (NVidia GeForce RTX 3080)</a:t>
            </a:r>
          </a:p>
          <a:p>
            <a:endParaRPr lang="en-US" sz="1100" dirty="0">
              <a:solidFill>
                <a:schemeClr val="tx2"/>
              </a:solidFill>
            </a:endParaRPr>
          </a:p>
          <a:p>
            <a:r>
              <a:rPr lang="en-US" sz="1100" dirty="0">
                <a:solidFill>
                  <a:schemeClr val="tx2"/>
                </a:solidFill>
              </a:rPr>
              <a:t>Learning Rate: 0.0002 with exponential decay </a:t>
            </a:r>
          </a:p>
          <a:p>
            <a:r>
              <a:rPr lang="en-US" sz="1100" dirty="0">
                <a:solidFill>
                  <a:schemeClr val="tx2"/>
                </a:solidFill>
              </a:rPr>
              <a:t>Dropout Rate: 50%</a:t>
            </a:r>
          </a:p>
          <a:p>
            <a:r>
              <a:rPr lang="en-GB" sz="1100" dirty="0">
                <a:solidFill>
                  <a:schemeClr val="tx2"/>
                </a:solidFill>
              </a:rPr>
              <a:t>Stochastic Gradient Descent</a:t>
            </a:r>
          </a:p>
          <a:p>
            <a:r>
              <a:rPr lang="en-GB" sz="1100" dirty="0">
                <a:solidFill>
                  <a:schemeClr val="tx2"/>
                </a:solidFill>
              </a:rPr>
              <a:t>Adam Solver</a:t>
            </a:r>
          </a:p>
          <a:p>
            <a:r>
              <a:rPr lang="en-GB" sz="1100" dirty="0">
                <a:solidFill>
                  <a:schemeClr val="tx2"/>
                </a:solidFill>
              </a:rPr>
              <a:t>Xavier weights initialization</a:t>
            </a:r>
            <a:endParaRPr lang="en-US" sz="1100" dirty="0">
              <a:solidFill>
                <a:schemeClr val="tx2"/>
              </a:solidFill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2744CA31-606D-4056-9EDF-2CCD02BAAAB7}"/>
              </a:ext>
            </a:extLst>
          </p:cNvPr>
          <p:cNvSpPr/>
          <p:nvPr/>
        </p:nvSpPr>
        <p:spPr>
          <a:xfrm>
            <a:off x="974450" y="2281356"/>
            <a:ext cx="410723" cy="410723"/>
          </a:xfrm>
          <a:prstGeom prst="ellipse">
            <a:avLst/>
          </a:prstGeom>
          <a:noFill/>
          <a:ln>
            <a:headEnd type="none" w="med" len="med"/>
            <a:tailEnd type="none" w="med" len="med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E62FFA2E-E0E7-4FF2-BBAA-11FAFE54BF74}"/>
              </a:ext>
            </a:extLst>
          </p:cNvPr>
          <p:cNvSpPr/>
          <p:nvPr/>
        </p:nvSpPr>
        <p:spPr>
          <a:xfrm>
            <a:off x="4636120" y="2284012"/>
            <a:ext cx="410723" cy="410723"/>
          </a:xfrm>
          <a:prstGeom prst="ellipse">
            <a:avLst/>
          </a:prstGeom>
          <a:noFill/>
          <a:ln>
            <a:headEnd type="none" w="med" len="med"/>
            <a:tailEnd type="none" w="med" len="med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3C91185-DB1D-4821-9D60-DF0879B62797}"/>
              </a:ext>
            </a:extLst>
          </p:cNvPr>
          <p:cNvSpPr txBox="1"/>
          <p:nvPr/>
        </p:nvSpPr>
        <p:spPr>
          <a:xfrm>
            <a:off x="38689" y="6026209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solidFill>
                  <a:schemeClr val="bg1">
                    <a:lumMod val="65000"/>
                  </a:schemeClr>
                </a:solidFill>
              </a:rPr>
              <a:t>13</a:t>
            </a:r>
            <a:endParaRPr lang="en-US" sz="12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6318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  <p:bldP spid="12" grpId="0" animBg="1"/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arallelogramma 5"/>
          <p:cNvSpPr/>
          <p:nvPr/>
        </p:nvSpPr>
        <p:spPr>
          <a:xfrm>
            <a:off x="-238532" y="6376663"/>
            <a:ext cx="8472198" cy="481338"/>
          </a:xfrm>
          <a:prstGeom prst="parallelogram">
            <a:avLst/>
          </a:prstGeom>
          <a:solidFill>
            <a:srgbClr val="0F406B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tx2"/>
              </a:solidFill>
            </a:endParaRPr>
          </a:p>
        </p:txBody>
      </p:sp>
      <p:pic>
        <p:nvPicPr>
          <p:cNvPr id="7" name="Immagine 6" descr="cherubino_pant541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200" y="6376662"/>
            <a:ext cx="459462" cy="469067"/>
          </a:xfrm>
          <a:prstGeom prst="rect">
            <a:avLst/>
          </a:prstGeom>
        </p:spPr>
      </p:pic>
      <p:pic>
        <p:nvPicPr>
          <p:cNvPr id="8" name="Immagine 7" descr="logo_white.ep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7607" y="6502430"/>
            <a:ext cx="2395665" cy="22087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1D3CBDF-8BA4-44CC-A024-BAF6D526D0AC}"/>
              </a:ext>
            </a:extLst>
          </p:cNvPr>
          <p:cNvSpPr txBox="1"/>
          <p:nvPr/>
        </p:nvSpPr>
        <p:spPr>
          <a:xfrm>
            <a:off x="616602" y="3252553"/>
            <a:ext cx="73385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The process involves two major phases: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accent6"/>
                </a:solidFill>
              </a:rPr>
              <a:t>the images capture phase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2"/>
                </a:solidFill>
              </a:rPr>
              <a:t>reconstruction pipeline that uses the acquired images as input.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BAEBD11-A924-4692-BF96-771DC0582F25}"/>
              </a:ext>
            </a:extLst>
          </p:cNvPr>
          <p:cNvSpPr txBox="1"/>
          <p:nvPr/>
        </p:nvSpPr>
        <p:spPr>
          <a:xfrm>
            <a:off x="613584" y="2436542"/>
            <a:ext cx="75872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2"/>
                </a:solidFill>
              </a:rPr>
              <a:t>Photogrammetry</a:t>
            </a:r>
            <a:r>
              <a:rPr lang="en-US" dirty="0">
                <a:solidFill>
                  <a:schemeClr val="tx2"/>
                </a:solidFill>
              </a:rPr>
              <a:t>: 	Technique that allows the reconstruction of 3D models</a:t>
            </a:r>
          </a:p>
          <a:p>
            <a:r>
              <a:rPr lang="en-US" dirty="0">
                <a:solidFill>
                  <a:schemeClr val="tx2"/>
                </a:solidFill>
              </a:rPr>
              <a:t> 				from multiple captured </a:t>
            </a:r>
            <a:r>
              <a:rPr lang="en-US" b="1" dirty="0">
                <a:solidFill>
                  <a:schemeClr val="tx2"/>
                </a:solidFill>
              </a:rPr>
              <a:t>photographs of an object</a:t>
            </a:r>
            <a:r>
              <a:rPr lang="en-US" dirty="0">
                <a:solidFill>
                  <a:schemeClr val="tx2"/>
                </a:solidFill>
              </a:rPr>
              <a:t>. </a:t>
            </a:r>
          </a:p>
        </p:txBody>
      </p:sp>
      <p:sp>
        <p:nvSpPr>
          <p:cNvPr id="9" name="CasellaDiTesto 1">
            <a:extLst>
              <a:ext uri="{FF2B5EF4-FFF2-40B4-BE49-F238E27FC236}">
                <a16:creationId xmlns:a16="http://schemas.microsoft.com/office/drawing/2014/main" id="{B924327A-17CC-493A-84C1-B3F7485205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5772" y="400579"/>
            <a:ext cx="788789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0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1pPr>
            <a:lvl2pPr marL="742950" indent="-285750" eaLnBrk="0" hangingPunct="0">
              <a:defRPr sz="30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2pPr>
            <a:lvl3pPr marL="1143000" indent="-228600" eaLnBrk="0" hangingPunct="0">
              <a:defRPr sz="30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3pPr>
            <a:lvl4pPr marL="1600200" indent="-228600" eaLnBrk="0" hangingPunct="0">
              <a:defRPr sz="30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4pPr>
            <a:lvl5pPr marL="2057400" indent="-228600" eaLnBrk="0" hangingPunct="0">
              <a:defRPr sz="30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9pPr>
          </a:lstStyle>
          <a:p>
            <a:pPr eaLnBrk="1" hangingPunct="1"/>
            <a:r>
              <a:rPr lang="en-US" sz="3200" b="1" dirty="0">
                <a:solidFill>
                  <a:schemeClr val="tx2"/>
                </a:solidFill>
                <a:latin typeface="+mj-lt"/>
              </a:rPr>
              <a:t>Introduction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F4AFA205-B35B-4AC5-969E-7B00E4B755D2}"/>
              </a:ext>
            </a:extLst>
          </p:cNvPr>
          <p:cNvSpPr/>
          <p:nvPr/>
        </p:nvSpPr>
        <p:spPr>
          <a:xfrm>
            <a:off x="829026" y="4985632"/>
            <a:ext cx="858024" cy="47851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100" dirty="0">
                <a:solidFill>
                  <a:schemeClr val="tx1"/>
                </a:solidFill>
              </a:rPr>
              <a:t>Images capture</a:t>
            </a:r>
            <a:endParaRPr lang="en-US" sz="1100" dirty="0">
              <a:solidFill>
                <a:schemeClr val="tx1"/>
              </a:solidFill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BD2D882-7057-41EF-974D-1BE9E67CD961}"/>
              </a:ext>
            </a:extLst>
          </p:cNvPr>
          <p:cNvGrpSpPr/>
          <p:nvPr/>
        </p:nvGrpSpPr>
        <p:grpSpPr>
          <a:xfrm>
            <a:off x="1687050" y="4792242"/>
            <a:ext cx="6407369" cy="805352"/>
            <a:chOff x="1687050" y="4048776"/>
            <a:chExt cx="6407369" cy="805352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C14BBF60-DC90-49E8-B95E-CDDE03E66EC2}"/>
                </a:ext>
              </a:extLst>
            </p:cNvPr>
            <p:cNvSpPr/>
            <p:nvPr/>
          </p:nvSpPr>
          <p:spPr>
            <a:xfrm>
              <a:off x="1768359" y="4048776"/>
              <a:ext cx="6326060" cy="805352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FA6BC5C-3787-455C-BBBD-FED7D817210E}"/>
                </a:ext>
              </a:extLst>
            </p:cNvPr>
            <p:cNvSpPr/>
            <p:nvPr/>
          </p:nvSpPr>
          <p:spPr>
            <a:xfrm>
              <a:off x="1941816" y="4242166"/>
              <a:ext cx="858024" cy="478514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100" dirty="0">
                  <a:solidFill>
                    <a:schemeClr val="tx1"/>
                  </a:solidFill>
                </a:rPr>
                <a:t>Feature extraction</a:t>
              </a:r>
              <a:endParaRPr lang="en-US" sz="1100" dirty="0">
                <a:solidFill>
                  <a:schemeClr val="tx1"/>
                </a:solidFill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AC36DC80-1C7D-4193-A5A2-71878C23C1C2}"/>
                </a:ext>
              </a:extLst>
            </p:cNvPr>
            <p:cNvSpPr/>
            <p:nvPr/>
          </p:nvSpPr>
          <p:spPr>
            <a:xfrm>
              <a:off x="2973297" y="4239342"/>
              <a:ext cx="858024" cy="478514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100" dirty="0">
                  <a:solidFill>
                    <a:schemeClr val="tx1"/>
                  </a:solidFill>
                </a:rPr>
                <a:t>Image Matching</a:t>
              </a:r>
              <a:endParaRPr lang="en-US" sz="1100" dirty="0">
                <a:solidFill>
                  <a:schemeClr val="tx1"/>
                </a:solidFill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6EB9EB1-3237-4148-A8B3-07031F72607C}"/>
                </a:ext>
              </a:extLst>
            </p:cNvPr>
            <p:cNvSpPr/>
            <p:nvPr/>
          </p:nvSpPr>
          <p:spPr>
            <a:xfrm>
              <a:off x="4004778" y="4242166"/>
              <a:ext cx="858024" cy="478514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050" dirty="0">
                  <a:solidFill>
                    <a:schemeClr val="tx1"/>
                  </a:solidFill>
                </a:rPr>
                <a:t>Structure from motion</a:t>
              </a:r>
              <a:endParaRPr lang="en-US" sz="1050" dirty="0">
                <a:solidFill>
                  <a:schemeClr val="tx1"/>
                </a:solidFill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B39FCCC-FFED-45AF-B6D8-3F401D2616C9}"/>
                </a:ext>
              </a:extLst>
            </p:cNvPr>
            <p:cNvSpPr/>
            <p:nvPr/>
          </p:nvSpPr>
          <p:spPr>
            <a:xfrm>
              <a:off x="5038332" y="4242166"/>
              <a:ext cx="858024" cy="478514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100" dirty="0">
                  <a:solidFill>
                    <a:schemeClr val="tx1"/>
                  </a:solidFill>
                </a:rPr>
                <a:t>Depth maps estimation</a:t>
              </a:r>
              <a:endParaRPr lang="en-US" sz="1100" dirty="0">
                <a:solidFill>
                  <a:schemeClr val="tx1"/>
                </a:solidFill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69DC2DEF-E4F5-44D1-9A3F-534761D12663}"/>
                </a:ext>
              </a:extLst>
            </p:cNvPr>
            <p:cNvSpPr/>
            <p:nvPr/>
          </p:nvSpPr>
          <p:spPr>
            <a:xfrm>
              <a:off x="6067741" y="4242166"/>
              <a:ext cx="858024" cy="478514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100" dirty="0">
                  <a:solidFill>
                    <a:schemeClr val="tx1"/>
                  </a:solidFill>
                </a:rPr>
                <a:t>Meshing</a:t>
              </a:r>
              <a:endParaRPr lang="en-US" sz="1050" dirty="0">
                <a:solidFill>
                  <a:schemeClr val="tx1"/>
                </a:solidFill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F0F05111-BCA3-484E-ACB5-1F3D0D652E02}"/>
                </a:ext>
              </a:extLst>
            </p:cNvPr>
            <p:cNvSpPr/>
            <p:nvPr/>
          </p:nvSpPr>
          <p:spPr>
            <a:xfrm>
              <a:off x="7097149" y="4239342"/>
              <a:ext cx="858024" cy="478514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100" dirty="0">
                  <a:solidFill>
                    <a:schemeClr val="tx1"/>
                  </a:solidFill>
                </a:rPr>
                <a:t>Texturing</a:t>
              </a:r>
              <a:endParaRPr lang="en-US" sz="1100" dirty="0">
                <a:solidFill>
                  <a:schemeClr val="tx1"/>
                </a:solidFill>
              </a:endParaRPr>
            </a:p>
          </p:txBody>
        </p: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221B662C-8962-4516-AB2C-C28E0EAAFF24}"/>
                </a:ext>
              </a:extLst>
            </p:cNvPr>
            <p:cNvCxnSpPr>
              <a:stCxn id="11" idx="3"/>
              <a:endCxn id="14" idx="1"/>
            </p:cNvCxnSpPr>
            <p:nvPr/>
          </p:nvCxnSpPr>
          <p:spPr>
            <a:xfrm flipV="1">
              <a:off x="2799840" y="4478599"/>
              <a:ext cx="173457" cy="2824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9B363A1B-EE49-4355-83AC-425B2AD52BFD}"/>
                </a:ext>
              </a:extLst>
            </p:cNvPr>
            <p:cNvCxnSpPr>
              <a:stCxn id="14" idx="3"/>
              <a:endCxn id="15" idx="1"/>
            </p:cNvCxnSpPr>
            <p:nvPr/>
          </p:nvCxnSpPr>
          <p:spPr>
            <a:xfrm>
              <a:off x="3831321" y="4478599"/>
              <a:ext cx="173457" cy="2824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597C3183-07FB-473C-976F-F377646C5C10}"/>
                </a:ext>
              </a:extLst>
            </p:cNvPr>
            <p:cNvCxnSpPr>
              <a:stCxn id="15" idx="3"/>
              <a:endCxn id="16" idx="1"/>
            </p:cNvCxnSpPr>
            <p:nvPr/>
          </p:nvCxnSpPr>
          <p:spPr>
            <a:xfrm>
              <a:off x="4862802" y="4481423"/>
              <a:ext cx="17553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D9607BB7-B030-48EB-9EE6-0EB02486C95A}"/>
                </a:ext>
              </a:extLst>
            </p:cNvPr>
            <p:cNvCxnSpPr>
              <a:stCxn id="16" idx="3"/>
              <a:endCxn id="17" idx="1"/>
            </p:cNvCxnSpPr>
            <p:nvPr/>
          </p:nvCxnSpPr>
          <p:spPr>
            <a:xfrm>
              <a:off x="5896356" y="4481423"/>
              <a:ext cx="171384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82B3CB7D-3F86-4B0D-95A4-6DBC965F39FB}"/>
                </a:ext>
              </a:extLst>
            </p:cNvPr>
            <p:cNvCxnSpPr>
              <a:stCxn id="17" idx="3"/>
              <a:endCxn id="18" idx="1"/>
            </p:cNvCxnSpPr>
            <p:nvPr/>
          </p:nvCxnSpPr>
          <p:spPr>
            <a:xfrm flipV="1">
              <a:off x="6925765" y="4478599"/>
              <a:ext cx="171384" cy="2824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7735DA89-B722-496C-9D80-55F08C5108CB}"/>
                </a:ext>
              </a:extLst>
            </p:cNvPr>
            <p:cNvCxnSpPr>
              <a:cxnSpLocks/>
              <a:stCxn id="34" idx="3"/>
              <a:endCxn id="11" idx="1"/>
            </p:cNvCxnSpPr>
            <p:nvPr/>
          </p:nvCxnSpPr>
          <p:spPr>
            <a:xfrm>
              <a:off x="1687050" y="4481423"/>
              <a:ext cx="254766" cy="0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1D92C61A-F594-4160-A705-72A0C670E978}"/>
              </a:ext>
            </a:extLst>
          </p:cNvPr>
          <p:cNvSpPr/>
          <p:nvPr/>
        </p:nvSpPr>
        <p:spPr>
          <a:xfrm>
            <a:off x="616602" y="1427978"/>
            <a:ext cx="560891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tx2"/>
                </a:solidFill>
              </a:rPr>
              <a:t>3D models </a:t>
            </a:r>
            <a:r>
              <a:rPr lang="en-US" dirty="0">
                <a:solidFill>
                  <a:schemeClr val="tx2"/>
                </a:solidFill>
              </a:rPr>
              <a:t>can be created using</a:t>
            </a:r>
            <a:r>
              <a:rPr lang="en-GB" dirty="0">
                <a:solidFill>
                  <a:schemeClr val="tx2"/>
                </a:solidFill>
              </a:rPr>
              <a:t> </a:t>
            </a:r>
            <a:r>
              <a:rPr lang="en-GB" b="1" dirty="0">
                <a:solidFill>
                  <a:schemeClr val="tx2"/>
                </a:solidFill>
              </a:rPr>
              <a:t>acquisition techniques: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2"/>
                </a:solidFill>
              </a:rPr>
              <a:t>Active (e.g. Laser scanner)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2"/>
                </a:solidFill>
              </a:rPr>
              <a:t>Passive (e.g. Photogrammetry)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BB710E0-EBCC-4D9F-8C1B-FAF4FF3C1D16}"/>
              </a:ext>
            </a:extLst>
          </p:cNvPr>
          <p:cNvSpPr txBox="1"/>
          <p:nvPr/>
        </p:nvSpPr>
        <p:spPr>
          <a:xfrm>
            <a:off x="3544267" y="5554175"/>
            <a:ext cx="2681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chemeClr val="tx2"/>
                </a:solidFill>
              </a:rPr>
              <a:t>Photogrammetric pipeline</a:t>
            </a:r>
            <a:endParaRPr lang="en-US" b="1" dirty="0">
              <a:solidFill>
                <a:schemeClr val="tx2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99CDF1D-0950-4375-A4C4-C05AF188A8C9}"/>
              </a:ext>
            </a:extLst>
          </p:cNvPr>
          <p:cNvSpPr txBox="1"/>
          <p:nvPr/>
        </p:nvSpPr>
        <p:spPr>
          <a:xfrm>
            <a:off x="38689" y="6026209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solidFill>
                  <a:schemeClr val="bg1">
                    <a:lumMod val="65000"/>
                  </a:schemeClr>
                </a:solidFill>
              </a:rPr>
              <a:t>1</a:t>
            </a:r>
            <a:endParaRPr lang="en-US" sz="12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03947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/>
      <p:bldP spid="34" grpId="0" uiExpand="1" animBg="1"/>
      <p:bldP spid="10" grpId="0"/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arallelogramma 5"/>
          <p:cNvSpPr/>
          <p:nvPr/>
        </p:nvSpPr>
        <p:spPr>
          <a:xfrm>
            <a:off x="-238532" y="6376663"/>
            <a:ext cx="8472198" cy="481338"/>
          </a:xfrm>
          <a:prstGeom prst="parallelogram">
            <a:avLst/>
          </a:prstGeom>
          <a:solidFill>
            <a:srgbClr val="0F406B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0F406B"/>
              </a:solidFill>
            </a:endParaRPr>
          </a:p>
        </p:txBody>
      </p:sp>
      <p:pic>
        <p:nvPicPr>
          <p:cNvPr id="7" name="Immagine 6" descr="cherubino_pant541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200" y="6376662"/>
            <a:ext cx="459462" cy="469067"/>
          </a:xfrm>
          <a:prstGeom prst="rect">
            <a:avLst/>
          </a:prstGeom>
        </p:spPr>
      </p:pic>
      <p:pic>
        <p:nvPicPr>
          <p:cNvPr id="8" name="Immagine 7" descr="logo_white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7607" y="6502430"/>
            <a:ext cx="2395665" cy="220877"/>
          </a:xfrm>
          <a:prstGeom prst="rect">
            <a:avLst/>
          </a:prstGeom>
        </p:spPr>
      </p:pic>
      <p:sp>
        <p:nvSpPr>
          <p:cNvPr id="9" name="CasellaDiTesto 1">
            <a:extLst>
              <a:ext uri="{FF2B5EF4-FFF2-40B4-BE49-F238E27FC236}">
                <a16:creationId xmlns:a16="http://schemas.microsoft.com/office/drawing/2014/main" id="{88D21305-074C-4C88-BB9F-486EC5D986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5772" y="400579"/>
            <a:ext cx="7887893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0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1pPr>
            <a:lvl2pPr marL="742950" indent="-285750" eaLnBrk="0" hangingPunct="0">
              <a:defRPr sz="30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2pPr>
            <a:lvl3pPr marL="1143000" indent="-228600" eaLnBrk="0" hangingPunct="0">
              <a:defRPr sz="30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3pPr>
            <a:lvl4pPr marL="1600200" indent="-228600" eaLnBrk="0" hangingPunct="0">
              <a:defRPr sz="30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4pPr>
            <a:lvl5pPr marL="2057400" indent="-228600" eaLnBrk="0" hangingPunct="0">
              <a:defRPr sz="30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9pPr>
          </a:lstStyle>
          <a:p>
            <a:pPr eaLnBrk="1" hangingPunct="1"/>
            <a:r>
              <a:rPr lang="en-US" sz="3200" b="1" dirty="0">
                <a:solidFill>
                  <a:schemeClr val="tx2"/>
                </a:solidFill>
                <a:latin typeface="+mj-lt"/>
              </a:rPr>
              <a:t>Data-driven preprocess</a:t>
            </a:r>
          </a:p>
          <a:p>
            <a:pPr eaLnBrk="1" hangingPunct="1"/>
            <a:r>
              <a:rPr lang="en-US" sz="2000" b="1" dirty="0">
                <a:solidFill>
                  <a:schemeClr val="tx2"/>
                </a:solidFill>
                <a:latin typeface="+mj-lt"/>
              </a:rPr>
              <a:t>CNN vs Pix2Pix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4648AAAD-31F3-4FE9-A1C7-A671320F6E8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0073034"/>
              </p:ext>
            </p:extLst>
          </p:nvPr>
        </p:nvGraphicFramePr>
        <p:xfrm>
          <a:off x="590639" y="1707544"/>
          <a:ext cx="7398157" cy="1208178"/>
        </p:xfrm>
        <a:graphic>
          <a:graphicData uri="http://schemas.openxmlformats.org/drawingml/2006/table">
            <a:tbl>
              <a:tblPr firstRow="1">
                <a:tableStyleId>{9D7B26C5-4107-4FEC-AEDC-1716B250A1EF}</a:tableStyleId>
              </a:tblPr>
              <a:tblGrid>
                <a:gridCol w="3142563">
                  <a:extLst>
                    <a:ext uri="{9D8B030D-6E8A-4147-A177-3AD203B41FA5}">
                      <a16:colId xmlns:a16="http://schemas.microsoft.com/office/drawing/2014/main" val="508237031"/>
                    </a:ext>
                  </a:extLst>
                </a:gridCol>
                <a:gridCol w="1862790">
                  <a:extLst>
                    <a:ext uri="{9D8B030D-6E8A-4147-A177-3AD203B41FA5}">
                      <a16:colId xmlns:a16="http://schemas.microsoft.com/office/drawing/2014/main" val="1806235688"/>
                    </a:ext>
                  </a:extLst>
                </a:gridCol>
                <a:gridCol w="2392804">
                  <a:extLst>
                    <a:ext uri="{9D8B030D-6E8A-4147-A177-3AD203B41FA5}">
                      <a16:colId xmlns:a16="http://schemas.microsoft.com/office/drawing/2014/main" val="2310297657"/>
                    </a:ext>
                  </a:extLst>
                </a:gridCol>
              </a:tblGrid>
              <a:tr h="402726">
                <a:tc>
                  <a:txBody>
                    <a:bodyPr/>
                    <a:lstStyle/>
                    <a:p>
                      <a:pPr algn="ctr" fontAlgn="b"/>
                      <a:r>
                        <a:rPr lang="en-GB" sz="1900" b="1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MODEL</a:t>
                      </a:r>
                      <a:endParaRPr lang="en-US" sz="19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438" marR="16438" marT="1643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900" b="1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M</a:t>
                      </a:r>
                      <a:r>
                        <a:rPr lang="en-US" sz="1900" b="1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SE</a:t>
                      </a:r>
                      <a:r>
                        <a:rPr lang="en-US" sz="1900" b="1" i="0" u="none" strike="noStrike" baseline="-25000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VAL</a:t>
                      </a:r>
                    </a:p>
                  </a:txBody>
                  <a:tcPr marL="16438" marR="16438" marT="1643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b="1" u="none" strike="noStrike" dirty="0">
                          <a:solidFill>
                            <a:schemeClr val="tx2"/>
                          </a:solidFill>
                          <a:effectLst/>
                        </a:rPr>
                        <a:t>SSIM</a:t>
                      </a:r>
                      <a:r>
                        <a:rPr lang="en-US" sz="1900" b="1" u="none" strike="noStrike" baseline="-25000" dirty="0">
                          <a:solidFill>
                            <a:schemeClr val="tx2"/>
                          </a:solidFill>
                          <a:effectLst/>
                        </a:rPr>
                        <a:t>VAL</a:t>
                      </a:r>
                      <a:endParaRPr lang="en-US" sz="1900" b="1" i="0" u="none" strike="noStrike" baseline="-250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438" marR="16438" marT="1643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0378135"/>
                  </a:ext>
                </a:extLst>
              </a:tr>
              <a:tr h="402726">
                <a:tc>
                  <a:txBody>
                    <a:bodyPr/>
                    <a:lstStyle/>
                    <a:p>
                      <a:pPr algn="l" fontAlgn="b"/>
                      <a:r>
                        <a:rPr lang="en-GB" sz="1900" b="1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C</a:t>
                      </a:r>
                      <a:r>
                        <a:rPr lang="en-US" sz="1900" b="1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NN</a:t>
                      </a:r>
                    </a:p>
                  </a:txBody>
                  <a:tcPr marL="16438" marR="16438" marT="1643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b="1" dirty="0">
                          <a:solidFill>
                            <a:schemeClr val="tx2"/>
                          </a:solidFill>
                        </a:rPr>
                        <a:t>0.0003 ± 0.0002 </a:t>
                      </a:r>
                      <a:endParaRPr lang="en-US" sz="19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438" marR="16438" marT="1643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b="1" dirty="0">
                          <a:solidFill>
                            <a:schemeClr val="tx2"/>
                          </a:solidFill>
                        </a:rPr>
                        <a:t>0.97 ± 0.01</a:t>
                      </a:r>
                      <a:endParaRPr lang="en-US" sz="19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438" marR="16438" marT="1643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99290444"/>
                  </a:ext>
                </a:extLst>
              </a:tr>
              <a:tr h="402726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b="1" u="none" strike="noStrike" dirty="0">
                          <a:solidFill>
                            <a:schemeClr val="tx2"/>
                          </a:solidFill>
                          <a:effectLst/>
                        </a:rPr>
                        <a:t>Pix2Pix (</a:t>
                      </a:r>
                      <a:r>
                        <a:rPr lang="en-US" sz="1900" b="1" u="none" strike="noStrike" dirty="0" err="1">
                          <a:solidFill>
                            <a:schemeClr val="tx2"/>
                          </a:solidFill>
                          <a:effectLst/>
                        </a:rPr>
                        <a:t>Unet+PixelGAN</a:t>
                      </a:r>
                      <a:r>
                        <a:rPr lang="en-US" sz="1900" b="1" u="none" strike="noStrike" dirty="0">
                          <a:solidFill>
                            <a:schemeClr val="tx2"/>
                          </a:solidFill>
                          <a:effectLst/>
                        </a:rPr>
                        <a:t>)</a:t>
                      </a:r>
                      <a:endParaRPr lang="en-US" sz="19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438" marR="16438" marT="1643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b="0" dirty="0">
                          <a:solidFill>
                            <a:schemeClr val="tx2"/>
                          </a:solidFill>
                        </a:rPr>
                        <a:t>0.0004 ± 0.0002</a:t>
                      </a:r>
                      <a:endParaRPr lang="en-US" sz="19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438" marR="16438" marT="1643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b="0" dirty="0">
                          <a:solidFill>
                            <a:schemeClr val="tx2"/>
                          </a:solidFill>
                        </a:rPr>
                        <a:t>0.96 ± 0.01</a:t>
                      </a:r>
                      <a:endParaRPr lang="en-US" sz="19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438" marR="16438" marT="1643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8086468"/>
                  </a:ext>
                </a:extLst>
              </a:tr>
            </a:tbl>
          </a:graphicData>
        </a:graphic>
      </p:graphicFrame>
      <p:pic>
        <p:nvPicPr>
          <p:cNvPr id="12" name="Picture 11">
            <a:extLst>
              <a:ext uri="{FF2B5EF4-FFF2-40B4-BE49-F238E27FC236}">
                <a16:creationId xmlns:a16="http://schemas.microsoft.com/office/drawing/2014/main" id="{C0CDCBFA-CE41-4696-93B2-9E9FE3F30D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0609" y="3036159"/>
            <a:ext cx="6510489" cy="166637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4F58503-B06D-4ABF-881C-DFD9A09ED9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0610" y="4658750"/>
            <a:ext cx="6510489" cy="166637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F4E543C-FF75-4DDC-9522-6873BC8BF9F7}"/>
              </a:ext>
            </a:extLst>
          </p:cNvPr>
          <p:cNvSpPr/>
          <p:nvPr/>
        </p:nvSpPr>
        <p:spPr>
          <a:xfrm>
            <a:off x="409543" y="3684680"/>
            <a:ext cx="6110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"/>
            <a:r>
              <a:rPr lang="en-GB" b="1" dirty="0">
                <a:solidFill>
                  <a:schemeClr val="tx2"/>
                </a:solidFill>
                <a:latin typeface="Calibri" panose="020F0502020204030204" pitchFamily="34" charset="0"/>
              </a:rPr>
              <a:t>C</a:t>
            </a:r>
            <a:r>
              <a:rPr lang="en-US" b="1" dirty="0">
                <a:solidFill>
                  <a:schemeClr val="tx2"/>
                </a:solidFill>
                <a:latin typeface="Calibri" panose="020F0502020204030204" pitchFamily="34" charset="0"/>
              </a:rPr>
              <a:t>NN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ACAA2F3-FCB2-4EE3-A5FA-70711AE0445E}"/>
              </a:ext>
            </a:extLst>
          </p:cNvPr>
          <p:cNvSpPr/>
          <p:nvPr/>
        </p:nvSpPr>
        <p:spPr>
          <a:xfrm>
            <a:off x="278897" y="5307271"/>
            <a:ext cx="8723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tx2"/>
                </a:solidFill>
              </a:rPr>
              <a:t>Pix2Pix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1CB59E2-E479-4C6A-9CE0-3E7ACE1E1321}"/>
              </a:ext>
            </a:extLst>
          </p:cNvPr>
          <p:cNvSpPr txBox="1"/>
          <p:nvPr/>
        </p:nvSpPr>
        <p:spPr>
          <a:xfrm>
            <a:off x="38689" y="6026209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solidFill>
                  <a:schemeClr val="bg1">
                    <a:lumMod val="65000"/>
                  </a:schemeClr>
                </a:solidFill>
              </a:rPr>
              <a:t>14</a:t>
            </a:r>
            <a:endParaRPr lang="en-US" sz="12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1035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arallelogramma 5"/>
          <p:cNvSpPr/>
          <p:nvPr/>
        </p:nvSpPr>
        <p:spPr>
          <a:xfrm>
            <a:off x="-238532" y="6376663"/>
            <a:ext cx="8472198" cy="481338"/>
          </a:xfrm>
          <a:prstGeom prst="parallelogram">
            <a:avLst/>
          </a:prstGeom>
          <a:solidFill>
            <a:srgbClr val="0F406B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0F406B"/>
              </a:solidFill>
            </a:endParaRPr>
          </a:p>
        </p:txBody>
      </p:sp>
      <p:pic>
        <p:nvPicPr>
          <p:cNvPr id="7" name="Immagine 6" descr="cherubino_pant541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200" y="6376662"/>
            <a:ext cx="459462" cy="469067"/>
          </a:xfrm>
          <a:prstGeom prst="rect">
            <a:avLst/>
          </a:prstGeom>
        </p:spPr>
      </p:pic>
      <p:pic>
        <p:nvPicPr>
          <p:cNvPr id="8" name="Immagine 7" descr="logo_white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7607" y="6502430"/>
            <a:ext cx="2395665" cy="220877"/>
          </a:xfrm>
          <a:prstGeom prst="rect">
            <a:avLst/>
          </a:prstGeom>
        </p:spPr>
      </p:pic>
      <p:sp>
        <p:nvSpPr>
          <p:cNvPr id="9" name="CasellaDiTesto 1">
            <a:extLst>
              <a:ext uri="{FF2B5EF4-FFF2-40B4-BE49-F238E27FC236}">
                <a16:creationId xmlns:a16="http://schemas.microsoft.com/office/drawing/2014/main" id="{88D21305-074C-4C88-BB9F-486EC5D986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5772" y="400579"/>
            <a:ext cx="7887893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0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1pPr>
            <a:lvl2pPr marL="742950" indent="-285750" eaLnBrk="0" hangingPunct="0">
              <a:defRPr sz="30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2pPr>
            <a:lvl3pPr marL="1143000" indent="-228600" eaLnBrk="0" hangingPunct="0">
              <a:defRPr sz="30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3pPr>
            <a:lvl4pPr marL="1600200" indent="-228600" eaLnBrk="0" hangingPunct="0">
              <a:defRPr sz="30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4pPr>
            <a:lvl5pPr marL="2057400" indent="-228600" eaLnBrk="0" hangingPunct="0">
              <a:defRPr sz="30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9pPr>
          </a:lstStyle>
          <a:p>
            <a:pPr eaLnBrk="1" hangingPunct="1"/>
            <a:r>
              <a:rPr lang="en-US" sz="3200" b="1" dirty="0">
                <a:solidFill>
                  <a:schemeClr val="tx2"/>
                </a:solidFill>
                <a:latin typeface="+mj-lt"/>
              </a:rPr>
              <a:t>Data-driven preprocess</a:t>
            </a:r>
          </a:p>
          <a:p>
            <a:pPr eaLnBrk="1" hangingPunct="1"/>
            <a:r>
              <a:rPr lang="en-US" sz="2000" b="1" dirty="0">
                <a:solidFill>
                  <a:schemeClr val="tx2"/>
                </a:solidFill>
                <a:latin typeface="+mj-lt"/>
              </a:rPr>
              <a:t>Results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4648AAAD-31F3-4FE9-A1C7-A671320F6E8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6906261"/>
              </p:ext>
            </p:extLst>
          </p:nvPr>
        </p:nvGraphicFramePr>
        <p:xfrm>
          <a:off x="361949" y="4340330"/>
          <a:ext cx="8420101" cy="1544381"/>
        </p:xfrm>
        <a:graphic>
          <a:graphicData uri="http://schemas.openxmlformats.org/drawingml/2006/table">
            <a:tbl>
              <a:tblPr firstRow="1">
                <a:tableStyleId>{9D7B26C5-4107-4FEC-AEDC-1716B250A1EF}</a:tableStyleId>
              </a:tblPr>
              <a:tblGrid>
                <a:gridCol w="1303835">
                  <a:extLst>
                    <a:ext uri="{9D8B030D-6E8A-4147-A177-3AD203B41FA5}">
                      <a16:colId xmlns:a16="http://schemas.microsoft.com/office/drawing/2014/main" val="508237031"/>
                    </a:ext>
                  </a:extLst>
                </a:gridCol>
                <a:gridCol w="888730">
                  <a:extLst>
                    <a:ext uri="{9D8B030D-6E8A-4147-A177-3AD203B41FA5}">
                      <a16:colId xmlns:a16="http://schemas.microsoft.com/office/drawing/2014/main" val="1806235688"/>
                    </a:ext>
                  </a:extLst>
                </a:gridCol>
                <a:gridCol w="943429">
                  <a:extLst>
                    <a:ext uri="{9D8B030D-6E8A-4147-A177-3AD203B41FA5}">
                      <a16:colId xmlns:a16="http://schemas.microsoft.com/office/drawing/2014/main" val="2310297657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3442011382"/>
                    </a:ext>
                  </a:extLst>
                </a:gridCol>
                <a:gridCol w="860315">
                  <a:extLst>
                    <a:ext uri="{9D8B030D-6E8A-4147-A177-3AD203B41FA5}">
                      <a16:colId xmlns:a16="http://schemas.microsoft.com/office/drawing/2014/main" val="3811502119"/>
                    </a:ext>
                  </a:extLst>
                </a:gridCol>
                <a:gridCol w="877348">
                  <a:extLst>
                    <a:ext uri="{9D8B030D-6E8A-4147-A177-3AD203B41FA5}">
                      <a16:colId xmlns:a16="http://schemas.microsoft.com/office/drawing/2014/main" val="1465316073"/>
                    </a:ext>
                  </a:extLst>
                </a:gridCol>
                <a:gridCol w="877348">
                  <a:extLst>
                    <a:ext uri="{9D8B030D-6E8A-4147-A177-3AD203B41FA5}">
                      <a16:colId xmlns:a16="http://schemas.microsoft.com/office/drawing/2014/main" val="2234349867"/>
                    </a:ext>
                  </a:extLst>
                </a:gridCol>
                <a:gridCol w="877348">
                  <a:extLst>
                    <a:ext uri="{9D8B030D-6E8A-4147-A177-3AD203B41FA5}">
                      <a16:colId xmlns:a16="http://schemas.microsoft.com/office/drawing/2014/main" val="541310872"/>
                    </a:ext>
                  </a:extLst>
                </a:gridCol>
                <a:gridCol w="877348">
                  <a:extLst>
                    <a:ext uri="{9D8B030D-6E8A-4147-A177-3AD203B41FA5}">
                      <a16:colId xmlns:a16="http://schemas.microsoft.com/office/drawing/2014/main" val="122093505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 fontAlgn="b"/>
                      <a:endParaRPr lang="en-US" sz="14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144" marR="12144" marT="12144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chemeClr val="tx2"/>
                          </a:solidFill>
                          <a:effectLst/>
                        </a:rPr>
                        <a:t>Recon Points</a:t>
                      </a:r>
                      <a:endParaRPr lang="en-US" sz="14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6586" marR="116586" marT="58293" marB="58293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6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chemeClr val="tx2"/>
                          </a:solidFill>
                          <a:effectLst/>
                        </a:rPr>
                        <a:t>Camera Used</a:t>
                      </a:r>
                      <a:endParaRPr lang="en-US" sz="14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6586" marR="116586" marT="58293" marB="58293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6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chemeClr val="tx2"/>
                          </a:solidFill>
                          <a:effectLst/>
                        </a:rPr>
                        <a:t>HD</a:t>
                      </a:r>
                      <a:endParaRPr lang="en-US" sz="14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6586" marR="116586" marT="58293" marB="58293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6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chemeClr val="tx2"/>
                          </a:solidFill>
                          <a:effectLst/>
                        </a:rPr>
                        <a:t>CD</a:t>
                      </a:r>
                      <a:endParaRPr lang="en-US" sz="14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6586" marR="116586" marT="58293" marB="58293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6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21459120"/>
                  </a:ext>
                </a:extLst>
              </a:tr>
              <a:tr h="242887">
                <a:tc>
                  <a:txBody>
                    <a:bodyPr/>
                    <a:lstStyle/>
                    <a:p>
                      <a:pPr algn="ctr" fontAlgn="b"/>
                      <a:endParaRPr lang="en-US" sz="14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144" marR="12144" marT="12144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chemeClr val="tx2"/>
                          </a:solidFill>
                          <a:effectLst/>
                        </a:rPr>
                        <a:t>Original</a:t>
                      </a:r>
                      <a:endParaRPr lang="en-US" sz="14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144" marR="12144" marT="12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>
                          <a:solidFill>
                            <a:schemeClr val="tx2"/>
                          </a:solidFill>
                        </a:rPr>
                        <a:t>Processed</a:t>
                      </a:r>
                      <a:endParaRPr lang="en-US" sz="1400" b="1" dirty="0">
                        <a:solidFill>
                          <a:schemeClr val="tx2"/>
                        </a:solidFill>
                      </a:endParaRPr>
                    </a:p>
                  </a:txBody>
                  <a:tcPr marL="12144" marR="12144" marT="12144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chemeClr val="tx2"/>
                          </a:solidFill>
                          <a:effectLst/>
                        </a:rPr>
                        <a:t>Original</a:t>
                      </a:r>
                      <a:endParaRPr lang="en-US" sz="14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144" marR="12144" marT="12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dirty="0">
                          <a:solidFill>
                            <a:schemeClr val="tx2"/>
                          </a:solidFill>
                        </a:rPr>
                        <a:t>Processed</a:t>
                      </a:r>
                      <a:endParaRPr lang="en-US" sz="14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144" marR="12144" marT="12144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chemeClr val="tx2"/>
                          </a:solidFill>
                          <a:effectLst/>
                        </a:rPr>
                        <a:t>Original</a:t>
                      </a:r>
                      <a:endParaRPr lang="en-US" sz="14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144" marR="12144" marT="12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dirty="0">
                          <a:solidFill>
                            <a:schemeClr val="tx2"/>
                          </a:solidFill>
                        </a:rPr>
                        <a:t>Processed</a:t>
                      </a:r>
                      <a:endParaRPr lang="en-US" sz="14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144" marR="12144" marT="12144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chemeClr val="tx2"/>
                          </a:solidFill>
                          <a:effectLst/>
                        </a:rPr>
                        <a:t>Original</a:t>
                      </a:r>
                      <a:endParaRPr lang="en-US" sz="14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144" marR="12144" marT="12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dirty="0">
                          <a:solidFill>
                            <a:schemeClr val="tx2"/>
                          </a:solidFill>
                        </a:rPr>
                        <a:t>Processed</a:t>
                      </a:r>
                      <a:endParaRPr lang="en-US" sz="14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144" marR="12144" marT="12144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0378135"/>
                  </a:ext>
                </a:extLst>
              </a:tr>
              <a:tr h="242887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 dirty="0">
                          <a:solidFill>
                            <a:schemeClr val="tx2"/>
                          </a:solidFill>
                          <a:effectLst/>
                        </a:rPr>
                        <a:t>Triton</a:t>
                      </a:r>
                      <a:endParaRPr lang="en-US" sz="14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144" marR="12144" marT="12144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tx2"/>
                          </a:solidFill>
                          <a:effectLst/>
                        </a:rPr>
                        <a:t>267387</a:t>
                      </a:r>
                      <a:endParaRPr lang="en-US" sz="14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144" marR="12144" marT="12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chemeClr val="tx2"/>
                          </a:solidFill>
                          <a:effectLst/>
                        </a:rPr>
                        <a:t>310579</a:t>
                      </a:r>
                      <a:endParaRPr lang="en-US" sz="14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144" marR="12144" marT="12144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chemeClr val="tx2"/>
                          </a:solidFill>
                          <a:effectLst/>
                        </a:rPr>
                        <a:t>99%</a:t>
                      </a:r>
                      <a:endParaRPr lang="en-US" sz="14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144" marR="12144" marT="12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chemeClr val="tx2"/>
                          </a:solidFill>
                          <a:effectLst/>
                        </a:rPr>
                        <a:t>99%</a:t>
                      </a:r>
                      <a:endParaRPr lang="en-US" sz="14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144" marR="12144" marT="12144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solidFill>
                            <a:schemeClr val="tx2"/>
                          </a:solidFill>
                          <a:effectLst/>
                        </a:rPr>
                        <a:t>3.33E-03</a:t>
                      </a:r>
                      <a:endParaRPr lang="en-US" sz="1400" b="0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144" marR="12144" marT="12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chemeClr val="tx2"/>
                          </a:solidFill>
                          <a:effectLst/>
                        </a:rPr>
                        <a:t>3.16E-03</a:t>
                      </a:r>
                      <a:endParaRPr lang="en-US" sz="14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144" marR="12144" marT="12144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solidFill>
                            <a:schemeClr val="tx2"/>
                          </a:solidFill>
                          <a:effectLst/>
                        </a:rPr>
                        <a:t>5.25E-05</a:t>
                      </a:r>
                      <a:endParaRPr lang="en-US" sz="1400" b="0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144" marR="12144" marT="12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chemeClr val="tx2"/>
                          </a:solidFill>
                          <a:effectLst/>
                        </a:rPr>
                        <a:t>5.16E-05</a:t>
                      </a:r>
                      <a:endParaRPr lang="en-US" sz="14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144" marR="12144" marT="12144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699290444"/>
                  </a:ext>
                </a:extLst>
              </a:tr>
              <a:tr h="242887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 dirty="0" err="1">
                          <a:solidFill>
                            <a:schemeClr val="tx2"/>
                          </a:solidFill>
                          <a:effectLst/>
                        </a:rPr>
                        <a:t>Bayon</a:t>
                      </a:r>
                      <a:r>
                        <a:rPr lang="en-US" sz="1400" b="1" u="none" strike="noStrike" dirty="0">
                          <a:solidFill>
                            <a:schemeClr val="tx2"/>
                          </a:solidFill>
                          <a:effectLst/>
                        </a:rPr>
                        <a:t> Lion</a:t>
                      </a:r>
                      <a:endParaRPr lang="en-US" sz="14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144" marR="12144" marT="12144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tx2"/>
                          </a:solidFill>
                          <a:effectLst/>
                        </a:rPr>
                        <a:t>295212</a:t>
                      </a:r>
                      <a:endParaRPr lang="en-US" sz="14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144" marR="12144" marT="12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chemeClr val="tx2"/>
                          </a:solidFill>
                          <a:effectLst/>
                        </a:rPr>
                        <a:t>345797</a:t>
                      </a:r>
                      <a:endParaRPr lang="en-US" sz="14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144" marR="12144" marT="12144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tx2"/>
                          </a:solidFill>
                          <a:effectLst/>
                        </a:rPr>
                        <a:t>95%</a:t>
                      </a:r>
                      <a:endParaRPr lang="en-US" sz="14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144" marR="12144" marT="12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chemeClr val="tx2"/>
                          </a:solidFill>
                          <a:effectLst/>
                        </a:rPr>
                        <a:t>98%</a:t>
                      </a:r>
                      <a:endParaRPr lang="en-US" sz="14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144" marR="12144" marT="12144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solidFill>
                            <a:schemeClr val="tx2"/>
                          </a:solidFill>
                          <a:effectLst/>
                        </a:rPr>
                        <a:t>6.65E-03</a:t>
                      </a:r>
                      <a:endParaRPr lang="en-US" sz="1400" b="0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144" marR="12144" marT="12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chemeClr val="tx2"/>
                          </a:solidFill>
                          <a:effectLst/>
                        </a:rPr>
                        <a:t>6.45E-03</a:t>
                      </a:r>
                      <a:endParaRPr lang="en-US" sz="14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144" marR="12144" marT="12144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solidFill>
                            <a:schemeClr val="tx2"/>
                          </a:solidFill>
                          <a:effectLst/>
                        </a:rPr>
                        <a:t>3.45E-04</a:t>
                      </a:r>
                      <a:endParaRPr lang="en-US" sz="1400" b="0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144" marR="12144" marT="12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chemeClr val="tx2"/>
                          </a:solidFill>
                          <a:effectLst/>
                        </a:rPr>
                        <a:t>3.39E-04</a:t>
                      </a:r>
                      <a:endParaRPr lang="en-US" sz="14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144" marR="12144" marT="12144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8086468"/>
                  </a:ext>
                </a:extLst>
              </a:tr>
              <a:tr h="242887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 dirty="0">
                          <a:solidFill>
                            <a:schemeClr val="tx2"/>
                          </a:solidFill>
                          <a:effectLst/>
                        </a:rPr>
                        <a:t>Dragon</a:t>
                      </a:r>
                      <a:endParaRPr lang="en-US" sz="14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144" marR="12144" marT="12144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solidFill>
                            <a:schemeClr val="tx2"/>
                          </a:solidFill>
                          <a:effectLst/>
                        </a:rPr>
                        <a:t>193519</a:t>
                      </a:r>
                      <a:endParaRPr lang="en-US" sz="1400" b="0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144" marR="12144" marT="12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chemeClr val="tx2"/>
                          </a:solidFill>
                          <a:effectLst/>
                        </a:rPr>
                        <a:t>203778</a:t>
                      </a:r>
                      <a:endParaRPr lang="en-US" sz="14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144" marR="12144" marT="12144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tx2"/>
                          </a:solidFill>
                          <a:effectLst/>
                        </a:rPr>
                        <a:t>73%</a:t>
                      </a:r>
                      <a:endParaRPr lang="en-US" sz="14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144" marR="12144" marT="12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chemeClr val="tx2"/>
                          </a:solidFill>
                          <a:effectLst/>
                        </a:rPr>
                        <a:t>82%</a:t>
                      </a:r>
                      <a:endParaRPr lang="en-US" sz="14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144" marR="12144" marT="12144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tx2"/>
                          </a:solidFill>
                          <a:effectLst/>
                        </a:rPr>
                        <a:t>8.46E-03</a:t>
                      </a:r>
                      <a:endParaRPr lang="en-US" sz="14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144" marR="12144" marT="12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chemeClr val="tx2"/>
                          </a:solidFill>
                          <a:effectLst/>
                        </a:rPr>
                        <a:t>5.97E-03</a:t>
                      </a:r>
                      <a:endParaRPr lang="en-US" sz="14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144" marR="12144" marT="12144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tx2"/>
                          </a:solidFill>
                          <a:effectLst/>
                        </a:rPr>
                        <a:t>2.86E-04</a:t>
                      </a:r>
                      <a:endParaRPr lang="en-US" sz="14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144" marR="12144" marT="12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chemeClr val="tx2"/>
                          </a:solidFill>
                          <a:effectLst/>
                        </a:rPr>
                        <a:t>2.19E-04</a:t>
                      </a:r>
                      <a:endParaRPr lang="en-US" sz="14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144" marR="12144" marT="12144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65379258"/>
                  </a:ext>
                </a:extLst>
              </a:tr>
              <a:tr h="242887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 dirty="0">
                          <a:solidFill>
                            <a:schemeClr val="tx2"/>
                          </a:solidFill>
                          <a:effectLst/>
                        </a:rPr>
                        <a:t>John the Baptist</a:t>
                      </a:r>
                      <a:endParaRPr lang="en-US" sz="14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144" marR="12144" marT="12144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solidFill>
                            <a:schemeClr val="tx2"/>
                          </a:solidFill>
                          <a:effectLst/>
                        </a:rPr>
                        <a:t>462977</a:t>
                      </a:r>
                      <a:endParaRPr lang="en-US" sz="1400" b="0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144" marR="12144" marT="12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chemeClr val="tx2"/>
                          </a:solidFill>
                          <a:effectLst/>
                        </a:rPr>
                        <a:t>476058</a:t>
                      </a:r>
                      <a:endParaRPr lang="en-US" sz="14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144" marR="12144" marT="12144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chemeClr val="tx2"/>
                          </a:solidFill>
                          <a:effectLst/>
                        </a:rPr>
                        <a:t>100%</a:t>
                      </a:r>
                      <a:endParaRPr lang="en-US" sz="14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144" marR="12144" marT="12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chemeClr val="tx2"/>
                          </a:solidFill>
                          <a:effectLst/>
                        </a:rPr>
                        <a:t>100%</a:t>
                      </a:r>
                      <a:endParaRPr lang="en-US" sz="14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144" marR="12144" marT="12144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tx2"/>
                          </a:solidFill>
                          <a:effectLst/>
                        </a:rPr>
                        <a:t>2.19E-02</a:t>
                      </a:r>
                      <a:endParaRPr lang="en-US" sz="14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144" marR="12144" marT="12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chemeClr val="tx2"/>
                          </a:solidFill>
                          <a:effectLst/>
                        </a:rPr>
                        <a:t>2.17E-02</a:t>
                      </a:r>
                      <a:endParaRPr lang="en-US" sz="14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144" marR="12144" marT="12144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tx2"/>
                          </a:solidFill>
                          <a:effectLst/>
                        </a:rPr>
                        <a:t>2.23E-03</a:t>
                      </a:r>
                      <a:endParaRPr lang="en-US" sz="14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144" marR="12144" marT="12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chemeClr val="tx2"/>
                          </a:solidFill>
                          <a:effectLst/>
                        </a:rPr>
                        <a:t>2.22E-03</a:t>
                      </a:r>
                      <a:endParaRPr lang="en-US" sz="14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144" marR="12144" marT="12144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9471549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BB31DBCA-0E67-4C0A-83D7-237A9703BA97}"/>
              </a:ext>
            </a:extLst>
          </p:cNvPr>
          <p:cNvSpPr txBox="1"/>
          <p:nvPr/>
        </p:nvSpPr>
        <p:spPr>
          <a:xfrm>
            <a:off x="5741988" y="5856589"/>
            <a:ext cx="30759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1200" b="1" dirty="0">
                <a:solidFill>
                  <a:schemeClr val="tx2"/>
                </a:solidFill>
              </a:rPr>
              <a:t>HD:</a:t>
            </a:r>
            <a:r>
              <a:rPr lang="en-GB" sz="1200" dirty="0">
                <a:solidFill>
                  <a:schemeClr val="tx2"/>
                </a:solidFill>
              </a:rPr>
              <a:t> </a:t>
            </a:r>
            <a:r>
              <a:rPr lang="en-GB" sz="1200" dirty="0" err="1">
                <a:solidFill>
                  <a:schemeClr val="tx2"/>
                </a:solidFill>
              </a:rPr>
              <a:t>Hausdorff</a:t>
            </a:r>
            <a:r>
              <a:rPr lang="en-GB" sz="1200" dirty="0">
                <a:solidFill>
                  <a:schemeClr val="tx2"/>
                </a:solidFill>
              </a:rPr>
              <a:t> Distance, </a:t>
            </a:r>
            <a:r>
              <a:rPr lang="en-GB" sz="1200" b="1" dirty="0">
                <a:solidFill>
                  <a:schemeClr val="tx2"/>
                </a:solidFill>
              </a:rPr>
              <a:t>CD:</a:t>
            </a:r>
            <a:r>
              <a:rPr lang="en-GB" sz="1200" dirty="0">
                <a:solidFill>
                  <a:schemeClr val="tx2"/>
                </a:solidFill>
              </a:rPr>
              <a:t> Chamfer Distance</a:t>
            </a:r>
            <a:endParaRPr lang="en-US" sz="1200" dirty="0">
              <a:solidFill>
                <a:schemeClr val="tx2"/>
              </a:solidFill>
            </a:endParaRPr>
          </a:p>
        </p:txBody>
      </p:sp>
      <p:cxnSp>
        <p:nvCxnSpPr>
          <p:cNvPr id="115" name="Straight Arrow Connector 114">
            <a:extLst>
              <a:ext uri="{FF2B5EF4-FFF2-40B4-BE49-F238E27FC236}">
                <a16:creationId xmlns:a16="http://schemas.microsoft.com/office/drawing/2014/main" id="{C43B35F3-A01F-4DB8-BA30-FB2059A971C5}"/>
              </a:ext>
            </a:extLst>
          </p:cNvPr>
          <p:cNvCxnSpPr>
            <a:cxnSpLocks/>
          </p:cNvCxnSpPr>
          <p:nvPr/>
        </p:nvCxnSpPr>
        <p:spPr>
          <a:xfrm flipV="1">
            <a:off x="3670043" y="3496836"/>
            <a:ext cx="309106" cy="2937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6" name="Picture 115">
            <a:extLst>
              <a:ext uri="{FF2B5EF4-FFF2-40B4-BE49-F238E27FC236}">
                <a16:creationId xmlns:a16="http://schemas.microsoft.com/office/drawing/2014/main" id="{9653B360-0C24-4CAA-ABC1-7BBF2C8B67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4457" y="3209834"/>
            <a:ext cx="387753" cy="3877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7" name="Picture 116">
            <a:extLst>
              <a:ext uri="{FF2B5EF4-FFF2-40B4-BE49-F238E27FC236}">
                <a16:creationId xmlns:a16="http://schemas.microsoft.com/office/drawing/2014/main" id="{304BC6B0-6AA2-423F-8FEF-96F34A4AC6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0157" y="3319689"/>
            <a:ext cx="387753" cy="3877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8" name="Picture 117">
            <a:extLst>
              <a:ext uri="{FF2B5EF4-FFF2-40B4-BE49-F238E27FC236}">
                <a16:creationId xmlns:a16="http://schemas.microsoft.com/office/drawing/2014/main" id="{197A8E66-31E6-49C2-8E39-31A824A6609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857" y="3392714"/>
            <a:ext cx="387753" cy="3877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9" name="Picture 118">
            <a:extLst>
              <a:ext uri="{FF2B5EF4-FFF2-40B4-BE49-F238E27FC236}">
                <a16:creationId xmlns:a16="http://schemas.microsoft.com/office/drawing/2014/main" id="{045FF475-FF72-43DF-8020-180A9F79015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1557" y="3481614"/>
            <a:ext cx="387753" cy="3877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0" name="Picture 119">
            <a:extLst>
              <a:ext uri="{FF2B5EF4-FFF2-40B4-BE49-F238E27FC236}">
                <a16:creationId xmlns:a16="http://schemas.microsoft.com/office/drawing/2014/main" id="{FD0AE295-85EA-4B54-ADEC-F8104E7237B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220" y="3191622"/>
            <a:ext cx="387753" cy="3877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1" name="Picture 120">
            <a:extLst>
              <a:ext uri="{FF2B5EF4-FFF2-40B4-BE49-F238E27FC236}">
                <a16:creationId xmlns:a16="http://schemas.microsoft.com/office/drawing/2014/main" id="{15C7167A-DB6A-4B36-B0FA-33099E434CF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920" y="3280522"/>
            <a:ext cx="387753" cy="3877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2" name="Picture 121">
            <a:extLst>
              <a:ext uri="{FF2B5EF4-FFF2-40B4-BE49-F238E27FC236}">
                <a16:creationId xmlns:a16="http://schemas.microsoft.com/office/drawing/2014/main" id="{FF570627-71BD-4B0B-9475-ACE7FA6C228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620" y="3390377"/>
            <a:ext cx="387753" cy="3877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3" name="Picture 122">
            <a:extLst>
              <a:ext uri="{FF2B5EF4-FFF2-40B4-BE49-F238E27FC236}">
                <a16:creationId xmlns:a16="http://schemas.microsoft.com/office/drawing/2014/main" id="{345B0F11-4D4F-489E-880A-BD12839E1F7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20" y="3479277"/>
            <a:ext cx="387753" cy="3877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4" name="Picture 123">
            <a:extLst>
              <a:ext uri="{FF2B5EF4-FFF2-40B4-BE49-F238E27FC236}">
                <a16:creationId xmlns:a16="http://schemas.microsoft.com/office/drawing/2014/main" id="{166BA9A9-5279-4C44-BBE0-3BCBBB897604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20" t="29524" r="35518" b="40114"/>
          <a:stretch/>
        </p:blipFill>
        <p:spPr>
          <a:xfrm>
            <a:off x="117445" y="3048167"/>
            <a:ext cx="211186" cy="211186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5" name="Picture 124">
            <a:extLst>
              <a:ext uri="{FF2B5EF4-FFF2-40B4-BE49-F238E27FC236}">
                <a16:creationId xmlns:a16="http://schemas.microsoft.com/office/drawing/2014/main" id="{045DC5A7-03CC-491B-8B56-0A7B83DC5E65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65" t="29874" r="34672" b="39763"/>
          <a:stretch/>
        </p:blipFill>
        <p:spPr>
          <a:xfrm>
            <a:off x="2810441" y="3069336"/>
            <a:ext cx="211185" cy="211186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6" name="Picture 125">
            <a:extLst>
              <a:ext uri="{FF2B5EF4-FFF2-40B4-BE49-F238E27FC236}">
                <a16:creationId xmlns:a16="http://schemas.microsoft.com/office/drawing/2014/main" id="{D1DD4D13-921F-46C8-8A4F-FF774CF90F3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5439" y="2789246"/>
            <a:ext cx="543228" cy="13991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9" name="Picture 128">
            <a:extLst>
              <a:ext uri="{FF2B5EF4-FFF2-40B4-BE49-F238E27FC236}">
                <a16:creationId xmlns:a16="http://schemas.microsoft.com/office/drawing/2014/main" id="{438DA001-9790-449C-BB44-3D9E9DC334D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9580" y="859730"/>
            <a:ext cx="538391" cy="154438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5" name="TextBox 134">
            <a:extLst>
              <a:ext uri="{FF2B5EF4-FFF2-40B4-BE49-F238E27FC236}">
                <a16:creationId xmlns:a16="http://schemas.microsoft.com/office/drawing/2014/main" id="{9E48B636-9F9A-468B-AD9E-B3FCA8304583}"/>
              </a:ext>
            </a:extLst>
          </p:cNvPr>
          <p:cNvSpPr txBox="1"/>
          <p:nvPr/>
        </p:nvSpPr>
        <p:spPr>
          <a:xfrm>
            <a:off x="-175869" y="3842931"/>
            <a:ext cx="12481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/>
              <a:t>Original</a:t>
            </a:r>
            <a:endParaRPr lang="en-US" sz="1600" b="1" dirty="0"/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E1F885C1-C897-4695-949F-012EA5F71618}"/>
              </a:ext>
            </a:extLst>
          </p:cNvPr>
          <p:cNvSpPr txBox="1"/>
          <p:nvPr/>
        </p:nvSpPr>
        <p:spPr>
          <a:xfrm>
            <a:off x="2110833" y="3845975"/>
            <a:ext cx="21170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/>
              <a:t>Processed</a:t>
            </a:r>
            <a:endParaRPr lang="en-US" sz="1600" b="1" dirty="0"/>
          </a:p>
        </p:txBody>
      </p:sp>
      <p:pic>
        <p:nvPicPr>
          <p:cNvPr id="145" name="Picture 144">
            <a:extLst>
              <a:ext uri="{FF2B5EF4-FFF2-40B4-BE49-F238E27FC236}">
                <a16:creationId xmlns:a16="http://schemas.microsoft.com/office/drawing/2014/main" id="{A3B3F96E-76BA-473C-9E05-36897D6616D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220479" y="3146382"/>
            <a:ext cx="1248178" cy="788994"/>
          </a:xfrm>
          <a:prstGeom prst="rect">
            <a:avLst/>
          </a:prstGeom>
        </p:spPr>
      </p:pic>
      <p:grpSp>
        <p:nvGrpSpPr>
          <p:cNvPr id="156" name="Group 155">
            <a:extLst>
              <a:ext uri="{FF2B5EF4-FFF2-40B4-BE49-F238E27FC236}">
                <a16:creationId xmlns:a16="http://schemas.microsoft.com/office/drawing/2014/main" id="{D8577952-70E0-4BCB-94CC-2ED1F714CA6E}"/>
              </a:ext>
            </a:extLst>
          </p:cNvPr>
          <p:cNvGrpSpPr/>
          <p:nvPr/>
        </p:nvGrpSpPr>
        <p:grpSpPr>
          <a:xfrm flipV="1">
            <a:off x="4078941" y="3304829"/>
            <a:ext cx="2117060" cy="269517"/>
            <a:chOff x="1768359" y="4048776"/>
            <a:chExt cx="6326060" cy="80535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57" name="Rectangle 156">
              <a:extLst>
                <a:ext uri="{FF2B5EF4-FFF2-40B4-BE49-F238E27FC236}">
                  <a16:creationId xmlns:a16="http://schemas.microsoft.com/office/drawing/2014/main" id="{B6EEA3E9-9D2C-4533-AF6B-8F302E5AD728}"/>
                </a:ext>
              </a:extLst>
            </p:cNvPr>
            <p:cNvSpPr/>
            <p:nvPr/>
          </p:nvSpPr>
          <p:spPr>
            <a:xfrm>
              <a:off x="1768359" y="4048776"/>
              <a:ext cx="6326060" cy="805352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600" dirty="0"/>
            </a:p>
          </p:txBody>
        </p:sp>
        <p:sp>
          <p:nvSpPr>
            <p:cNvPr id="158" name="Rectangle 157">
              <a:extLst>
                <a:ext uri="{FF2B5EF4-FFF2-40B4-BE49-F238E27FC236}">
                  <a16:creationId xmlns:a16="http://schemas.microsoft.com/office/drawing/2014/main" id="{47D50311-B87F-417D-8550-8C15BE22327B}"/>
                </a:ext>
              </a:extLst>
            </p:cNvPr>
            <p:cNvSpPr/>
            <p:nvPr/>
          </p:nvSpPr>
          <p:spPr>
            <a:xfrm>
              <a:off x="1941816" y="4242166"/>
              <a:ext cx="858024" cy="478514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" dirty="0">
                  <a:solidFill>
                    <a:schemeClr val="tx1"/>
                  </a:solidFill>
                </a:rPr>
                <a:t>Feature extraction</a:t>
              </a:r>
              <a:endParaRPr lang="en-US" sz="200" dirty="0">
                <a:solidFill>
                  <a:schemeClr val="tx1"/>
                </a:solidFill>
              </a:endParaRPr>
            </a:p>
          </p:txBody>
        </p:sp>
        <p:sp>
          <p:nvSpPr>
            <p:cNvPr id="159" name="Rectangle 158">
              <a:extLst>
                <a:ext uri="{FF2B5EF4-FFF2-40B4-BE49-F238E27FC236}">
                  <a16:creationId xmlns:a16="http://schemas.microsoft.com/office/drawing/2014/main" id="{26250F97-DEDC-4D49-8420-37B52655915C}"/>
                </a:ext>
              </a:extLst>
            </p:cNvPr>
            <p:cNvSpPr/>
            <p:nvPr/>
          </p:nvSpPr>
          <p:spPr>
            <a:xfrm>
              <a:off x="2973297" y="4239342"/>
              <a:ext cx="858024" cy="478514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" dirty="0">
                  <a:solidFill>
                    <a:schemeClr val="tx1"/>
                  </a:solidFill>
                </a:rPr>
                <a:t>Image Matching</a:t>
              </a:r>
              <a:endParaRPr lang="en-US" sz="200" dirty="0">
                <a:solidFill>
                  <a:schemeClr val="tx1"/>
                </a:solidFill>
              </a:endParaRPr>
            </a:p>
          </p:txBody>
        </p:sp>
        <p:sp>
          <p:nvSpPr>
            <p:cNvPr id="160" name="Rectangle 159">
              <a:extLst>
                <a:ext uri="{FF2B5EF4-FFF2-40B4-BE49-F238E27FC236}">
                  <a16:creationId xmlns:a16="http://schemas.microsoft.com/office/drawing/2014/main" id="{980B0D4B-B9DA-45E7-B9CC-7595609276B5}"/>
                </a:ext>
              </a:extLst>
            </p:cNvPr>
            <p:cNvSpPr/>
            <p:nvPr/>
          </p:nvSpPr>
          <p:spPr>
            <a:xfrm>
              <a:off x="4004778" y="4242166"/>
              <a:ext cx="858024" cy="478514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00" b="1" dirty="0">
                  <a:solidFill>
                    <a:schemeClr val="tx1"/>
                  </a:solidFill>
                </a:rPr>
                <a:t>Structure from motion</a:t>
              </a:r>
              <a:endParaRPr lang="en-US" sz="100" b="1" dirty="0">
                <a:solidFill>
                  <a:schemeClr val="tx1"/>
                </a:solidFill>
              </a:endParaRPr>
            </a:p>
          </p:txBody>
        </p:sp>
        <p:sp>
          <p:nvSpPr>
            <p:cNvPr id="161" name="Rectangle 160">
              <a:extLst>
                <a:ext uri="{FF2B5EF4-FFF2-40B4-BE49-F238E27FC236}">
                  <a16:creationId xmlns:a16="http://schemas.microsoft.com/office/drawing/2014/main" id="{9C970E3A-0653-486A-8446-D772CF80A38F}"/>
                </a:ext>
              </a:extLst>
            </p:cNvPr>
            <p:cNvSpPr/>
            <p:nvPr/>
          </p:nvSpPr>
          <p:spPr>
            <a:xfrm>
              <a:off x="5038332" y="4242166"/>
              <a:ext cx="858024" cy="478514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" dirty="0">
                  <a:solidFill>
                    <a:schemeClr val="tx1"/>
                  </a:solidFill>
                </a:rPr>
                <a:t>Depth maps estimation</a:t>
              </a:r>
              <a:endParaRPr lang="en-US" sz="200" dirty="0">
                <a:solidFill>
                  <a:schemeClr val="tx1"/>
                </a:solidFill>
              </a:endParaRPr>
            </a:p>
          </p:txBody>
        </p:sp>
        <p:sp>
          <p:nvSpPr>
            <p:cNvPr id="162" name="Rectangle 161">
              <a:extLst>
                <a:ext uri="{FF2B5EF4-FFF2-40B4-BE49-F238E27FC236}">
                  <a16:creationId xmlns:a16="http://schemas.microsoft.com/office/drawing/2014/main" id="{4CB84D0D-65E1-4574-B9C1-E44C533F6256}"/>
                </a:ext>
              </a:extLst>
            </p:cNvPr>
            <p:cNvSpPr/>
            <p:nvPr/>
          </p:nvSpPr>
          <p:spPr>
            <a:xfrm>
              <a:off x="6067741" y="4242166"/>
              <a:ext cx="858024" cy="478514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" dirty="0">
                  <a:solidFill>
                    <a:schemeClr val="tx1"/>
                  </a:solidFill>
                </a:rPr>
                <a:t>Meshing</a:t>
              </a:r>
              <a:endParaRPr lang="en-US" sz="100" dirty="0">
                <a:solidFill>
                  <a:schemeClr val="tx1"/>
                </a:solidFill>
              </a:endParaRPr>
            </a:p>
          </p:txBody>
        </p:sp>
        <p:sp>
          <p:nvSpPr>
            <p:cNvPr id="163" name="Rectangle 162">
              <a:extLst>
                <a:ext uri="{FF2B5EF4-FFF2-40B4-BE49-F238E27FC236}">
                  <a16:creationId xmlns:a16="http://schemas.microsoft.com/office/drawing/2014/main" id="{E41290E9-6E81-4DA9-A9AB-AF8C7FE0D3AA}"/>
                </a:ext>
              </a:extLst>
            </p:cNvPr>
            <p:cNvSpPr/>
            <p:nvPr/>
          </p:nvSpPr>
          <p:spPr>
            <a:xfrm>
              <a:off x="7097149" y="4239342"/>
              <a:ext cx="858024" cy="478514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" dirty="0">
                  <a:solidFill>
                    <a:schemeClr val="tx1"/>
                  </a:solidFill>
                </a:rPr>
                <a:t>Texturing</a:t>
              </a:r>
              <a:endParaRPr lang="en-US" sz="200" dirty="0">
                <a:solidFill>
                  <a:schemeClr val="tx1"/>
                </a:solidFill>
              </a:endParaRPr>
            </a:p>
          </p:txBody>
        </p:sp>
        <p:cxnSp>
          <p:nvCxnSpPr>
            <p:cNvPr id="164" name="Straight Arrow Connector 163">
              <a:extLst>
                <a:ext uri="{FF2B5EF4-FFF2-40B4-BE49-F238E27FC236}">
                  <a16:creationId xmlns:a16="http://schemas.microsoft.com/office/drawing/2014/main" id="{4B76D05B-E101-4417-BE11-37C9B422E152}"/>
                </a:ext>
              </a:extLst>
            </p:cNvPr>
            <p:cNvCxnSpPr>
              <a:stCxn id="158" idx="3"/>
              <a:endCxn id="159" idx="1"/>
            </p:cNvCxnSpPr>
            <p:nvPr/>
          </p:nvCxnSpPr>
          <p:spPr>
            <a:xfrm flipV="1">
              <a:off x="2799840" y="4478599"/>
              <a:ext cx="173457" cy="2824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Arrow Connector 164">
              <a:extLst>
                <a:ext uri="{FF2B5EF4-FFF2-40B4-BE49-F238E27FC236}">
                  <a16:creationId xmlns:a16="http://schemas.microsoft.com/office/drawing/2014/main" id="{4D6EA7AA-0970-4025-869D-94C39B5696A7}"/>
                </a:ext>
              </a:extLst>
            </p:cNvPr>
            <p:cNvCxnSpPr>
              <a:stCxn id="159" idx="3"/>
              <a:endCxn id="160" idx="1"/>
            </p:cNvCxnSpPr>
            <p:nvPr/>
          </p:nvCxnSpPr>
          <p:spPr>
            <a:xfrm>
              <a:off x="3831321" y="4478599"/>
              <a:ext cx="173457" cy="2824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Arrow Connector 165">
              <a:extLst>
                <a:ext uri="{FF2B5EF4-FFF2-40B4-BE49-F238E27FC236}">
                  <a16:creationId xmlns:a16="http://schemas.microsoft.com/office/drawing/2014/main" id="{B27BDDA1-7150-47A4-98B8-54C9885B90FD}"/>
                </a:ext>
              </a:extLst>
            </p:cNvPr>
            <p:cNvCxnSpPr>
              <a:stCxn id="160" idx="3"/>
              <a:endCxn id="161" idx="1"/>
            </p:cNvCxnSpPr>
            <p:nvPr/>
          </p:nvCxnSpPr>
          <p:spPr>
            <a:xfrm>
              <a:off x="4862802" y="4481423"/>
              <a:ext cx="17553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Straight Arrow Connector 166">
              <a:extLst>
                <a:ext uri="{FF2B5EF4-FFF2-40B4-BE49-F238E27FC236}">
                  <a16:creationId xmlns:a16="http://schemas.microsoft.com/office/drawing/2014/main" id="{4649D8D9-D45B-440F-A070-5164A37BEEC9}"/>
                </a:ext>
              </a:extLst>
            </p:cNvPr>
            <p:cNvCxnSpPr>
              <a:stCxn id="161" idx="3"/>
              <a:endCxn id="162" idx="1"/>
            </p:cNvCxnSpPr>
            <p:nvPr/>
          </p:nvCxnSpPr>
          <p:spPr>
            <a:xfrm>
              <a:off x="5896356" y="4481423"/>
              <a:ext cx="171384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Straight Arrow Connector 167">
              <a:extLst>
                <a:ext uri="{FF2B5EF4-FFF2-40B4-BE49-F238E27FC236}">
                  <a16:creationId xmlns:a16="http://schemas.microsoft.com/office/drawing/2014/main" id="{728436CA-7C09-4C28-B7FE-3AA149F8B353}"/>
                </a:ext>
              </a:extLst>
            </p:cNvPr>
            <p:cNvCxnSpPr>
              <a:stCxn id="162" idx="3"/>
              <a:endCxn id="163" idx="1"/>
            </p:cNvCxnSpPr>
            <p:nvPr/>
          </p:nvCxnSpPr>
          <p:spPr>
            <a:xfrm flipV="1">
              <a:off x="6925765" y="4478599"/>
              <a:ext cx="171384" cy="2824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9" name="TextBox 168">
            <a:extLst>
              <a:ext uri="{FF2B5EF4-FFF2-40B4-BE49-F238E27FC236}">
                <a16:creationId xmlns:a16="http://schemas.microsoft.com/office/drawing/2014/main" id="{C72F3B04-AD9C-446F-A400-427F12DA16A7}"/>
              </a:ext>
            </a:extLst>
          </p:cNvPr>
          <p:cNvSpPr txBox="1"/>
          <p:nvPr/>
        </p:nvSpPr>
        <p:spPr>
          <a:xfrm>
            <a:off x="4426984" y="3581526"/>
            <a:ext cx="14311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Photogrammetry</a:t>
            </a:r>
            <a:endParaRPr lang="en-US" sz="1400" dirty="0"/>
          </a:p>
        </p:txBody>
      </p:sp>
      <p:cxnSp>
        <p:nvCxnSpPr>
          <p:cNvPr id="178" name="Straight Arrow Connector 177">
            <a:extLst>
              <a:ext uri="{FF2B5EF4-FFF2-40B4-BE49-F238E27FC236}">
                <a16:creationId xmlns:a16="http://schemas.microsoft.com/office/drawing/2014/main" id="{21A1C42E-16DD-401C-9438-176709C1205D}"/>
              </a:ext>
            </a:extLst>
          </p:cNvPr>
          <p:cNvCxnSpPr>
            <a:cxnSpLocks/>
          </p:cNvCxnSpPr>
          <p:nvPr/>
        </p:nvCxnSpPr>
        <p:spPr>
          <a:xfrm flipV="1">
            <a:off x="6324703" y="3471461"/>
            <a:ext cx="309106" cy="2937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9" name="Straight Arrow Connector 178">
            <a:extLst>
              <a:ext uri="{FF2B5EF4-FFF2-40B4-BE49-F238E27FC236}">
                <a16:creationId xmlns:a16="http://schemas.microsoft.com/office/drawing/2014/main" id="{4253BB26-8AD6-4F8A-B81D-36DB02197D2F}"/>
              </a:ext>
            </a:extLst>
          </p:cNvPr>
          <p:cNvCxnSpPr>
            <a:cxnSpLocks/>
          </p:cNvCxnSpPr>
          <p:nvPr/>
        </p:nvCxnSpPr>
        <p:spPr>
          <a:xfrm flipV="1">
            <a:off x="2449739" y="3498304"/>
            <a:ext cx="309106" cy="2937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0" name="Straight Arrow Connector 179">
            <a:extLst>
              <a:ext uri="{FF2B5EF4-FFF2-40B4-BE49-F238E27FC236}">
                <a16:creationId xmlns:a16="http://schemas.microsoft.com/office/drawing/2014/main" id="{CCD0BF73-CD65-4606-9BF6-C072884FFA2E}"/>
              </a:ext>
            </a:extLst>
          </p:cNvPr>
          <p:cNvCxnSpPr>
            <a:cxnSpLocks/>
          </p:cNvCxnSpPr>
          <p:nvPr/>
        </p:nvCxnSpPr>
        <p:spPr>
          <a:xfrm flipV="1">
            <a:off x="906735" y="3479277"/>
            <a:ext cx="309106" cy="2937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1" name="Rectangle 180">
            <a:extLst>
              <a:ext uri="{FF2B5EF4-FFF2-40B4-BE49-F238E27FC236}">
                <a16:creationId xmlns:a16="http://schemas.microsoft.com/office/drawing/2014/main" id="{9A5509E1-F8B4-48B8-9F92-BC33E61A290A}"/>
              </a:ext>
            </a:extLst>
          </p:cNvPr>
          <p:cNvSpPr/>
          <p:nvPr/>
        </p:nvSpPr>
        <p:spPr>
          <a:xfrm>
            <a:off x="1121976" y="2902057"/>
            <a:ext cx="141679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/>
              <a:t>Material transfer</a:t>
            </a:r>
            <a:endParaRPr lang="en-US" sz="1400" dirty="0"/>
          </a:p>
        </p:txBody>
      </p:sp>
      <p:cxnSp>
        <p:nvCxnSpPr>
          <p:cNvPr id="183" name="Connector: Elbow 182">
            <a:extLst>
              <a:ext uri="{FF2B5EF4-FFF2-40B4-BE49-F238E27FC236}">
                <a16:creationId xmlns:a16="http://schemas.microsoft.com/office/drawing/2014/main" id="{4DF6D952-9C00-453B-A536-468F0A32F7BD}"/>
              </a:ext>
            </a:extLst>
          </p:cNvPr>
          <p:cNvCxnSpPr/>
          <p:nvPr/>
        </p:nvCxnSpPr>
        <p:spPr>
          <a:xfrm flipV="1">
            <a:off x="607373" y="1625600"/>
            <a:ext cx="3371776" cy="1443736"/>
          </a:xfrm>
          <a:prstGeom prst="bentConnector3">
            <a:avLst>
              <a:gd name="adj1" fmla="val 281"/>
            </a:avLst>
          </a:prstGeom>
          <a:ln>
            <a:solidFill>
              <a:schemeClr val="accent6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85" name="Group 184">
            <a:extLst>
              <a:ext uri="{FF2B5EF4-FFF2-40B4-BE49-F238E27FC236}">
                <a16:creationId xmlns:a16="http://schemas.microsoft.com/office/drawing/2014/main" id="{C217B35B-3A35-46F7-A36E-61B542E5307C}"/>
              </a:ext>
            </a:extLst>
          </p:cNvPr>
          <p:cNvGrpSpPr/>
          <p:nvPr/>
        </p:nvGrpSpPr>
        <p:grpSpPr>
          <a:xfrm flipV="1">
            <a:off x="4073976" y="1475511"/>
            <a:ext cx="2117060" cy="269517"/>
            <a:chOff x="1768359" y="4048776"/>
            <a:chExt cx="6326060" cy="80535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86" name="Rectangle 185">
              <a:extLst>
                <a:ext uri="{FF2B5EF4-FFF2-40B4-BE49-F238E27FC236}">
                  <a16:creationId xmlns:a16="http://schemas.microsoft.com/office/drawing/2014/main" id="{44EB2203-CBB2-4DB9-9F0A-3EB1A6B81CC4}"/>
                </a:ext>
              </a:extLst>
            </p:cNvPr>
            <p:cNvSpPr/>
            <p:nvPr/>
          </p:nvSpPr>
          <p:spPr>
            <a:xfrm>
              <a:off x="1768359" y="4048776"/>
              <a:ext cx="6326060" cy="805352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600" dirty="0"/>
            </a:p>
          </p:txBody>
        </p:sp>
        <p:sp>
          <p:nvSpPr>
            <p:cNvPr id="187" name="Rectangle 186">
              <a:extLst>
                <a:ext uri="{FF2B5EF4-FFF2-40B4-BE49-F238E27FC236}">
                  <a16:creationId xmlns:a16="http://schemas.microsoft.com/office/drawing/2014/main" id="{09B1A632-F031-4C08-82DA-F91B11EBDC1F}"/>
                </a:ext>
              </a:extLst>
            </p:cNvPr>
            <p:cNvSpPr/>
            <p:nvPr/>
          </p:nvSpPr>
          <p:spPr>
            <a:xfrm>
              <a:off x="1941816" y="4242166"/>
              <a:ext cx="858024" cy="478514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" dirty="0">
                  <a:solidFill>
                    <a:schemeClr val="tx1"/>
                  </a:solidFill>
                </a:rPr>
                <a:t>Feature extraction</a:t>
              </a:r>
              <a:endParaRPr lang="en-US" sz="200" dirty="0">
                <a:solidFill>
                  <a:schemeClr val="tx1"/>
                </a:solidFill>
              </a:endParaRPr>
            </a:p>
          </p:txBody>
        </p:sp>
        <p:sp>
          <p:nvSpPr>
            <p:cNvPr id="188" name="Rectangle 187">
              <a:extLst>
                <a:ext uri="{FF2B5EF4-FFF2-40B4-BE49-F238E27FC236}">
                  <a16:creationId xmlns:a16="http://schemas.microsoft.com/office/drawing/2014/main" id="{8BD20788-2232-451F-BCCF-47D847A2CCE8}"/>
                </a:ext>
              </a:extLst>
            </p:cNvPr>
            <p:cNvSpPr/>
            <p:nvPr/>
          </p:nvSpPr>
          <p:spPr>
            <a:xfrm>
              <a:off x="2973297" y="4239342"/>
              <a:ext cx="858024" cy="478514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" dirty="0">
                  <a:solidFill>
                    <a:schemeClr val="tx1"/>
                  </a:solidFill>
                </a:rPr>
                <a:t>Image Matching</a:t>
              </a:r>
              <a:endParaRPr lang="en-US" sz="200" dirty="0">
                <a:solidFill>
                  <a:schemeClr val="tx1"/>
                </a:solidFill>
              </a:endParaRPr>
            </a:p>
          </p:txBody>
        </p:sp>
        <p:sp>
          <p:nvSpPr>
            <p:cNvPr id="189" name="Rectangle 188">
              <a:extLst>
                <a:ext uri="{FF2B5EF4-FFF2-40B4-BE49-F238E27FC236}">
                  <a16:creationId xmlns:a16="http://schemas.microsoft.com/office/drawing/2014/main" id="{E3EC7075-A523-49BE-8E23-7D5919489458}"/>
                </a:ext>
              </a:extLst>
            </p:cNvPr>
            <p:cNvSpPr/>
            <p:nvPr/>
          </p:nvSpPr>
          <p:spPr>
            <a:xfrm>
              <a:off x="4004778" y="4242166"/>
              <a:ext cx="858024" cy="478514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00" b="1" dirty="0">
                  <a:solidFill>
                    <a:schemeClr val="tx1"/>
                  </a:solidFill>
                </a:rPr>
                <a:t>Structure from motion</a:t>
              </a:r>
              <a:endParaRPr lang="en-US" sz="100" b="1" dirty="0">
                <a:solidFill>
                  <a:schemeClr val="tx1"/>
                </a:solidFill>
              </a:endParaRPr>
            </a:p>
          </p:txBody>
        </p:sp>
        <p:sp>
          <p:nvSpPr>
            <p:cNvPr id="190" name="Rectangle 189">
              <a:extLst>
                <a:ext uri="{FF2B5EF4-FFF2-40B4-BE49-F238E27FC236}">
                  <a16:creationId xmlns:a16="http://schemas.microsoft.com/office/drawing/2014/main" id="{B9815786-395C-48C7-852F-323868D38830}"/>
                </a:ext>
              </a:extLst>
            </p:cNvPr>
            <p:cNvSpPr/>
            <p:nvPr/>
          </p:nvSpPr>
          <p:spPr>
            <a:xfrm>
              <a:off x="5038332" y="4242166"/>
              <a:ext cx="858024" cy="478514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" dirty="0">
                  <a:solidFill>
                    <a:schemeClr val="tx1"/>
                  </a:solidFill>
                </a:rPr>
                <a:t>Depth maps estimation</a:t>
              </a:r>
              <a:endParaRPr lang="en-US" sz="200" dirty="0">
                <a:solidFill>
                  <a:schemeClr val="tx1"/>
                </a:solidFill>
              </a:endParaRPr>
            </a:p>
          </p:txBody>
        </p:sp>
        <p:sp>
          <p:nvSpPr>
            <p:cNvPr id="191" name="Rectangle 190">
              <a:extLst>
                <a:ext uri="{FF2B5EF4-FFF2-40B4-BE49-F238E27FC236}">
                  <a16:creationId xmlns:a16="http://schemas.microsoft.com/office/drawing/2014/main" id="{060D4342-DE2F-43B6-B0B4-93BF107A2BE0}"/>
                </a:ext>
              </a:extLst>
            </p:cNvPr>
            <p:cNvSpPr/>
            <p:nvPr/>
          </p:nvSpPr>
          <p:spPr>
            <a:xfrm>
              <a:off x="6067741" y="4242166"/>
              <a:ext cx="858024" cy="478514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" dirty="0">
                  <a:solidFill>
                    <a:schemeClr val="tx1"/>
                  </a:solidFill>
                </a:rPr>
                <a:t>Meshing</a:t>
              </a:r>
              <a:endParaRPr lang="en-US" sz="100" dirty="0">
                <a:solidFill>
                  <a:schemeClr val="tx1"/>
                </a:solidFill>
              </a:endParaRPr>
            </a:p>
          </p:txBody>
        </p:sp>
        <p:sp>
          <p:nvSpPr>
            <p:cNvPr id="192" name="Rectangle 191">
              <a:extLst>
                <a:ext uri="{FF2B5EF4-FFF2-40B4-BE49-F238E27FC236}">
                  <a16:creationId xmlns:a16="http://schemas.microsoft.com/office/drawing/2014/main" id="{10C4865B-4EF4-4B05-AA1B-CF39C2E457D4}"/>
                </a:ext>
              </a:extLst>
            </p:cNvPr>
            <p:cNvSpPr/>
            <p:nvPr/>
          </p:nvSpPr>
          <p:spPr>
            <a:xfrm>
              <a:off x="7097149" y="4239342"/>
              <a:ext cx="858024" cy="478514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" dirty="0">
                  <a:solidFill>
                    <a:schemeClr val="tx1"/>
                  </a:solidFill>
                </a:rPr>
                <a:t>Texturing</a:t>
              </a:r>
              <a:endParaRPr lang="en-US" sz="200" dirty="0">
                <a:solidFill>
                  <a:schemeClr val="tx1"/>
                </a:solidFill>
              </a:endParaRPr>
            </a:p>
          </p:txBody>
        </p:sp>
        <p:cxnSp>
          <p:nvCxnSpPr>
            <p:cNvPr id="193" name="Straight Arrow Connector 192">
              <a:extLst>
                <a:ext uri="{FF2B5EF4-FFF2-40B4-BE49-F238E27FC236}">
                  <a16:creationId xmlns:a16="http://schemas.microsoft.com/office/drawing/2014/main" id="{D50464F3-EDC2-4BD3-A64E-212EDA8F8C34}"/>
                </a:ext>
              </a:extLst>
            </p:cNvPr>
            <p:cNvCxnSpPr>
              <a:stCxn id="187" idx="3"/>
              <a:endCxn id="188" idx="1"/>
            </p:cNvCxnSpPr>
            <p:nvPr/>
          </p:nvCxnSpPr>
          <p:spPr>
            <a:xfrm flipV="1">
              <a:off x="2799840" y="4478599"/>
              <a:ext cx="173457" cy="2824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4" name="Straight Arrow Connector 193">
              <a:extLst>
                <a:ext uri="{FF2B5EF4-FFF2-40B4-BE49-F238E27FC236}">
                  <a16:creationId xmlns:a16="http://schemas.microsoft.com/office/drawing/2014/main" id="{0D94185A-E018-481A-B96B-695EF12B562F}"/>
                </a:ext>
              </a:extLst>
            </p:cNvPr>
            <p:cNvCxnSpPr>
              <a:stCxn id="188" idx="3"/>
              <a:endCxn id="189" idx="1"/>
            </p:cNvCxnSpPr>
            <p:nvPr/>
          </p:nvCxnSpPr>
          <p:spPr>
            <a:xfrm>
              <a:off x="3831321" y="4478599"/>
              <a:ext cx="173457" cy="2824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5" name="Straight Arrow Connector 194">
              <a:extLst>
                <a:ext uri="{FF2B5EF4-FFF2-40B4-BE49-F238E27FC236}">
                  <a16:creationId xmlns:a16="http://schemas.microsoft.com/office/drawing/2014/main" id="{ECA1B8A3-BEDC-42D9-9790-3E25C0F290E4}"/>
                </a:ext>
              </a:extLst>
            </p:cNvPr>
            <p:cNvCxnSpPr>
              <a:stCxn id="189" idx="3"/>
              <a:endCxn id="190" idx="1"/>
            </p:cNvCxnSpPr>
            <p:nvPr/>
          </p:nvCxnSpPr>
          <p:spPr>
            <a:xfrm>
              <a:off x="4862802" y="4481423"/>
              <a:ext cx="17553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6" name="Straight Arrow Connector 195">
              <a:extLst>
                <a:ext uri="{FF2B5EF4-FFF2-40B4-BE49-F238E27FC236}">
                  <a16:creationId xmlns:a16="http://schemas.microsoft.com/office/drawing/2014/main" id="{5D2675F4-2D8B-4DA1-90EC-CC7B3326F179}"/>
                </a:ext>
              </a:extLst>
            </p:cNvPr>
            <p:cNvCxnSpPr>
              <a:stCxn id="190" idx="3"/>
              <a:endCxn id="191" idx="1"/>
            </p:cNvCxnSpPr>
            <p:nvPr/>
          </p:nvCxnSpPr>
          <p:spPr>
            <a:xfrm>
              <a:off x="5896356" y="4481423"/>
              <a:ext cx="171384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7" name="Straight Arrow Connector 196">
              <a:extLst>
                <a:ext uri="{FF2B5EF4-FFF2-40B4-BE49-F238E27FC236}">
                  <a16:creationId xmlns:a16="http://schemas.microsoft.com/office/drawing/2014/main" id="{26A3C712-F8F0-4E80-9986-2D9707069749}"/>
                </a:ext>
              </a:extLst>
            </p:cNvPr>
            <p:cNvCxnSpPr>
              <a:stCxn id="191" idx="3"/>
              <a:endCxn id="192" idx="1"/>
            </p:cNvCxnSpPr>
            <p:nvPr/>
          </p:nvCxnSpPr>
          <p:spPr>
            <a:xfrm flipV="1">
              <a:off x="6925765" y="4478599"/>
              <a:ext cx="171384" cy="2824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8" name="TextBox 197">
            <a:extLst>
              <a:ext uri="{FF2B5EF4-FFF2-40B4-BE49-F238E27FC236}">
                <a16:creationId xmlns:a16="http://schemas.microsoft.com/office/drawing/2014/main" id="{17EC3C5E-CA38-4A69-BF54-DB37CBD075A4}"/>
              </a:ext>
            </a:extLst>
          </p:cNvPr>
          <p:cNvSpPr txBox="1"/>
          <p:nvPr/>
        </p:nvSpPr>
        <p:spPr>
          <a:xfrm>
            <a:off x="4423343" y="1765254"/>
            <a:ext cx="14311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Photogrammetry</a:t>
            </a:r>
            <a:endParaRPr lang="en-US" sz="1400" dirty="0"/>
          </a:p>
        </p:txBody>
      </p:sp>
      <p:cxnSp>
        <p:nvCxnSpPr>
          <p:cNvPr id="199" name="Straight Arrow Connector 198">
            <a:extLst>
              <a:ext uri="{FF2B5EF4-FFF2-40B4-BE49-F238E27FC236}">
                <a16:creationId xmlns:a16="http://schemas.microsoft.com/office/drawing/2014/main" id="{8649612D-2C1C-4457-AAEA-2A4F6E85B72A}"/>
              </a:ext>
            </a:extLst>
          </p:cNvPr>
          <p:cNvCxnSpPr>
            <a:cxnSpLocks/>
          </p:cNvCxnSpPr>
          <p:nvPr/>
        </p:nvCxnSpPr>
        <p:spPr>
          <a:xfrm flipV="1">
            <a:off x="6258109" y="1628984"/>
            <a:ext cx="309106" cy="2937"/>
          </a:xfrm>
          <a:prstGeom prst="straightConnector1">
            <a:avLst/>
          </a:prstGeom>
          <a:ln w="28575">
            <a:solidFill>
              <a:schemeClr val="accent6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2" name="Picture 201">
            <a:extLst>
              <a:ext uri="{FF2B5EF4-FFF2-40B4-BE49-F238E27FC236}">
                <a16:creationId xmlns:a16="http://schemas.microsoft.com/office/drawing/2014/main" id="{044B866C-175A-46B7-90B8-DA2C71C0EA8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4909" y="2909409"/>
            <a:ext cx="752567" cy="564425"/>
          </a:xfrm>
          <a:prstGeom prst="rect">
            <a:avLst/>
          </a:prstGeom>
        </p:spPr>
      </p:pic>
      <p:pic>
        <p:nvPicPr>
          <p:cNvPr id="203" name="Picture 202">
            <a:extLst>
              <a:ext uri="{FF2B5EF4-FFF2-40B4-BE49-F238E27FC236}">
                <a16:creationId xmlns:a16="http://schemas.microsoft.com/office/drawing/2014/main" id="{464D58FA-3E4D-4002-A669-94E90ED4DA8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0999" y="2727206"/>
            <a:ext cx="752567" cy="564425"/>
          </a:xfrm>
          <a:prstGeom prst="rect">
            <a:avLst/>
          </a:prstGeom>
        </p:spPr>
      </p:pic>
      <p:cxnSp>
        <p:nvCxnSpPr>
          <p:cNvPr id="205" name="Connector: Elbow 204">
            <a:extLst>
              <a:ext uri="{FF2B5EF4-FFF2-40B4-BE49-F238E27FC236}">
                <a16:creationId xmlns:a16="http://schemas.microsoft.com/office/drawing/2014/main" id="{B701A2D0-755C-460C-B4DE-139F80ADF532}"/>
              </a:ext>
            </a:extLst>
          </p:cNvPr>
          <p:cNvCxnSpPr>
            <a:cxnSpLocks/>
            <a:stCxn id="129" idx="3"/>
            <a:endCxn id="201" idx="0"/>
          </p:cNvCxnSpPr>
          <p:nvPr/>
        </p:nvCxnSpPr>
        <p:spPr>
          <a:xfrm>
            <a:off x="7207971" y="1631921"/>
            <a:ext cx="796601" cy="661742"/>
          </a:xfrm>
          <a:prstGeom prst="bentConnector2">
            <a:avLst/>
          </a:prstGeom>
          <a:ln>
            <a:solidFill>
              <a:schemeClr val="accent6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07" name="Connector: Elbow 206">
            <a:extLst>
              <a:ext uri="{FF2B5EF4-FFF2-40B4-BE49-F238E27FC236}">
                <a16:creationId xmlns:a16="http://schemas.microsoft.com/office/drawing/2014/main" id="{05A1D094-8E85-4594-B4B9-822C0388DEBB}"/>
              </a:ext>
            </a:extLst>
          </p:cNvPr>
          <p:cNvCxnSpPr>
            <a:cxnSpLocks/>
            <a:stCxn id="126" idx="3"/>
            <a:endCxn id="201" idx="2"/>
          </p:cNvCxnSpPr>
          <p:nvPr/>
        </p:nvCxnSpPr>
        <p:spPr>
          <a:xfrm flipV="1">
            <a:off x="7198667" y="2955728"/>
            <a:ext cx="805905" cy="533076"/>
          </a:xfrm>
          <a:prstGeom prst="bentConnector2">
            <a:avLst/>
          </a:prstGeom>
          <a:ln>
            <a:solidFill>
              <a:srgbClr val="00B05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01" name="Rectangle: Rounded Corners 200">
            <a:extLst>
              <a:ext uri="{FF2B5EF4-FFF2-40B4-BE49-F238E27FC236}">
                <a16:creationId xmlns:a16="http://schemas.microsoft.com/office/drawing/2014/main" id="{8C1C53F3-2638-4A7A-BCE7-DA51D8868A66}"/>
              </a:ext>
            </a:extLst>
          </p:cNvPr>
          <p:cNvSpPr/>
          <p:nvPr/>
        </p:nvSpPr>
        <p:spPr>
          <a:xfrm>
            <a:off x="7321212" y="2293663"/>
            <a:ext cx="1366719" cy="66206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>
                <a:solidFill>
                  <a:schemeClr val="tx1"/>
                </a:solidFill>
              </a:rPr>
              <a:t>Quantitative </a:t>
            </a:r>
          </a:p>
          <a:p>
            <a:pPr algn="ctr"/>
            <a:r>
              <a:rPr lang="en-GB" sz="1200" b="1" dirty="0">
                <a:solidFill>
                  <a:schemeClr val="tx1"/>
                </a:solidFill>
              </a:rPr>
              <a:t>&amp; </a:t>
            </a:r>
          </a:p>
          <a:p>
            <a:pPr algn="ctr"/>
            <a:r>
              <a:rPr lang="en-GB" sz="1200" b="1" dirty="0">
                <a:solidFill>
                  <a:schemeClr val="tx1"/>
                </a:solidFill>
              </a:rPr>
              <a:t>visual evaluation</a:t>
            </a:r>
            <a:endParaRPr lang="en-US" sz="1200" b="1" dirty="0">
              <a:solidFill>
                <a:schemeClr val="tx1"/>
              </a:solidFill>
            </a:endParaRPr>
          </a:p>
        </p:txBody>
      </p:sp>
      <p:sp>
        <p:nvSpPr>
          <p:cNvPr id="223" name="TextBox 222">
            <a:extLst>
              <a:ext uri="{FF2B5EF4-FFF2-40B4-BE49-F238E27FC236}">
                <a16:creationId xmlns:a16="http://schemas.microsoft.com/office/drawing/2014/main" id="{1483DEBC-0D3C-483B-950F-78BDD0E57F51}"/>
              </a:ext>
            </a:extLst>
          </p:cNvPr>
          <p:cNvSpPr txBox="1"/>
          <p:nvPr/>
        </p:nvSpPr>
        <p:spPr>
          <a:xfrm>
            <a:off x="38689" y="6026209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solidFill>
                  <a:schemeClr val="bg1">
                    <a:lumMod val="65000"/>
                  </a:schemeClr>
                </a:solidFill>
              </a:rPr>
              <a:t>15</a:t>
            </a:r>
            <a:endParaRPr lang="en-US" sz="12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1834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0554820-179F-44AD-B9AE-DECB051567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89" y="1583077"/>
            <a:ext cx="8962112" cy="4443132"/>
          </a:xfrm>
          <a:prstGeom prst="rect">
            <a:avLst/>
          </a:prstGeom>
        </p:spPr>
      </p:pic>
      <p:sp>
        <p:nvSpPr>
          <p:cNvPr id="6" name="Parallelogramma 5"/>
          <p:cNvSpPr/>
          <p:nvPr/>
        </p:nvSpPr>
        <p:spPr>
          <a:xfrm>
            <a:off x="-238532" y="6376663"/>
            <a:ext cx="8472198" cy="481338"/>
          </a:xfrm>
          <a:prstGeom prst="parallelogram">
            <a:avLst/>
          </a:prstGeom>
          <a:solidFill>
            <a:srgbClr val="0F406B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0F406B"/>
              </a:solidFill>
            </a:endParaRPr>
          </a:p>
        </p:txBody>
      </p:sp>
      <p:pic>
        <p:nvPicPr>
          <p:cNvPr id="7" name="Immagine 6" descr="cherubino_pant541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200" y="6376662"/>
            <a:ext cx="459462" cy="469067"/>
          </a:xfrm>
          <a:prstGeom prst="rect">
            <a:avLst/>
          </a:prstGeom>
        </p:spPr>
      </p:pic>
      <p:pic>
        <p:nvPicPr>
          <p:cNvPr id="8" name="Immagine 7" descr="logo_white.ep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7607" y="6502430"/>
            <a:ext cx="2395665" cy="220877"/>
          </a:xfrm>
          <a:prstGeom prst="rect">
            <a:avLst/>
          </a:prstGeom>
        </p:spPr>
      </p:pic>
      <p:sp>
        <p:nvSpPr>
          <p:cNvPr id="9" name="CasellaDiTesto 1">
            <a:extLst>
              <a:ext uri="{FF2B5EF4-FFF2-40B4-BE49-F238E27FC236}">
                <a16:creationId xmlns:a16="http://schemas.microsoft.com/office/drawing/2014/main" id="{8B986F53-1097-4FC8-A9EB-73562EDFE5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5772" y="400579"/>
            <a:ext cx="7887893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0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1pPr>
            <a:lvl2pPr marL="742950" indent="-285750" eaLnBrk="0" hangingPunct="0">
              <a:defRPr sz="30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2pPr>
            <a:lvl3pPr marL="1143000" indent="-228600" eaLnBrk="0" hangingPunct="0">
              <a:defRPr sz="30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3pPr>
            <a:lvl4pPr marL="1600200" indent="-228600" eaLnBrk="0" hangingPunct="0">
              <a:defRPr sz="30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4pPr>
            <a:lvl5pPr marL="2057400" indent="-228600" eaLnBrk="0" hangingPunct="0">
              <a:defRPr sz="30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9pPr>
          </a:lstStyle>
          <a:p>
            <a:pPr eaLnBrk="1" hangingPunct="1"/>
            <a:r>
              <a:rPr lang="en-US" sz="3200" b="1" dirty="0">
                <a:solidFill>
                  <a:schemeClr val="tx2"/>
                </a:solidFill>
                <a:latin typeface="+mj-lt"/>
              </a:rPr>
              <a:t>Data-driven preprocess</a:t>
            </a:r>
          </a:p>
          <a:p>
            <a:pPr eaLnBrk="1" hangingPunct="1"/>
            <a:r>
              <a:rPr lang="en-US" sz="2000" b="1" dirty="0">
                <a:solidFill>
                  <a:schemeClr val="tx2"/>
                </a:solidFill>
                <a:latin typeface="+mj-lt"/>
              </a:rPr>
              <a:t>Results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C6303DA6-3270-4FFD-9D75-5ACC5AD68292}"/>
              </a:ext>
            </a:extLst>
          </p:cNvPr>
          <p:cNvSpPr/>
          <p:nvPr/>
        </p:nvSpPr>
        <p:spPr>
          <a:xfrm>
            <a:off x="3416300" y="5046804"/>
            <a:ext cx="939800" cy="9398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84D0927B-B472-4AFD-A289-940A17DE916A}"/>
              </a:ext>
            </a:extLst>
          </p:cNvPr>
          <p:cNvSpPr/>
          <p:nvPr/>
        </p:nvSpPr>
        <p:spPr>
          <a:xfrm>
            <a:off x="4274084" y="4387314"/>
            <a:ext cx="805915" cy="80591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A38BF4D6-BBDC-4079-9A11-147D3E112FDD}"/>
              </a:ext>
            </a:extLst>
          </p:cNvPr>
          <p:cNvSpPr/>
          <p:nvPr/>
        </p:nvSpPr>
        <p:spPr>
          <a:xfrm>
            <a:off x="4178300" y="2717421"/>
            <a:ext cx="393700" cy="39370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E39D1BD5-C191-4314-B42C-23E260C633AA}"/>
              </a:ext>
            </a:extLst>
          </p:cNvPr>
          <p:cNvSpPr/>
          <p:nvPr/>
        </p:nvSpPr>
        <p:spPr>
          <a:xfrm>
            <a:off x="4527550" y="2323721"/>
            <a:ext cx="393700" cy="39370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C7F6009-E11A-44E9-BE4E-E10A7392CCEB}"/>
              </a:ext>
            </a:extLst>
          </p:cNvPr>
          <p:cNvSpPr txBox="1"/>
          <p:nvPr/>
        </p:nvSpPr>
        <p:spPr>
          <a:xfrm>
            <a:off x="38689" y="6026209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solidFill>
                  <a:schemeClr val="bg1">
                    <a:lumMod val="65000"/>
                  </a:schemeClr>
                </a:solidFill>
              </a:rPr>
              <a:t>16</a:t>
            </a:r>
            <a:endParaRPr lang="en-US" sz="12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17566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 animBg="1"/>
      <p:bldP spid="11" grpId="0" animBg="1"/>
      <p:bldP spid="1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arallelogramma 5"/>
          <p:cNvSpPr/>
          <p:nvPr/>
        </p:nvSpPr>
        <p:spPr>
          <a:xfrm>
            <a:off x="-238532" y="6376663"/>
            <a:ext cx="8472198" cy="481338"/>
          </a:xfrm>
          <a:prstGeom prst="parallelogram">
            <a:avLst/>
          </a:prstGeom>
          <a:solidFill>
            <a:srgbClr val="0F406B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0F406B"/>
              </a:solidFill>
            </a:endParaRPr>
          </a:p>
        </p:txBody>
      </p:sp>
      <p:pic>
        <p:nvPicPr>
          <p:cNvPr id="7" name="Immagine 6" descr="cherubino_pant541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200" y="6376662"/>
            <a:ext cx="459462" cy="469067"/>
          </a:xfrm>
          <a:prstGeom prst="rect">
            <a:avLst/>
          </a:prstGeom>
        </p:spPr>
      </p:pic>
      <p:pic>
        <p:nvPicPr>
          <p:cNvPr id="8" name="Immagine 7" descr="logo_white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7607" y="6502430"/>
            <a:ext cx="2395665" cy="220877"/>
          </a:xfrm>
          <a:prstGeom prst="rect">
            <a:avLst/>
          </a:prstGeom>
        </p:spPr>
      </p:pic>
      <p:sp>
        <p:nvSpPr>
          <p:cNvPr id="9" name="CasellaDiTesto 1">
            <a:extLst>
              <a:ext uri="{FF2B5EF4-FFF2-40B4-BE49-F238E27FC236}">
                <a16:creationId xmlns:a16="http://schemas.microsoft.com/office/drawing/2014/main" id="{DA47F136-089B-48C8-B73B-888A4FE278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5772" y="400579"/>
            <a:ext cx="7887893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0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1pPr>
            <a:lvl2pPr marL="742950" indent="-285750" eaLnBrk="0" hangingPunct="0">
              <a:defRPr sz="30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2pPr>
            <a:lvl3pPr marL="1143000" indent="-228600" eaLnBrk="0" hangingPunct="0">
              <a:defRPr sz="30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3pPr>
            <a:lvl4pPr marL="1600200" indent="-228600" eaLnBrk="0" hangingPunct="0">
              <a:defRPr sz="30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4pPr>
            <a:lvl5pPr marL="2057400" indent="-228600" eaLnBrk="0" hangingPunct="0">
              <a:defRPr sz="30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9pPr>
          </a:lstStyle>
          <a:p>
            <a:pPr eaLnBrk="1" hangingPunct="1"/>
            <a:r>
              <a:rPr lang="en-US" sz="3200" b="1" dirty="0">
                <a:solidFill>
                  <a:schemeClr val="tx2"/>
                </a:solidFill>
                <a:latin typeface="+mj-lt"/>
              </a:rPr>
              <a:t>Data-driven preprocess</a:t>
            </a:r>
          </a:p>
          <a:p>
            <a:pPr eaLnBrk="1" hangingPunct="1"/>
            <a:r>
              <a:rPr lang="en-US" sz="2000" b="1" dirty="0">
                <a:solidFill>
                  <a:schemeClr val="tx2"/>
                </a:solidFill>
                <a:latin typeface="+mj-lt"/>
              </a:rPr>
              <a:t>Results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32456B9-AFB9-4717-BD80-7B1594CFAFB6}"/>
              </a:ext>
            </a:extLst>
          </p:cNvPr>
          <p:cNvSpPr txBox="1"/>
          <p:nvPr/>
        </p:nvSpPr>
        <p:spPr>
          <a:xfrm>
            <a:off x="38689" y="6026209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solidFill>
                  <a:schemeClr val="bg1">
                    <a:lumMod val="65000"/>
                  </a:schemeClr>
                </a:solidFill>
              </a:rPr>
              <a:t>17</a:t>
            </a:r>
            <a:endParaRPr lang="en-US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A93006D-B1BA-42DB-95B5-9D9C8B2CE6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221" y="2197933"/>
            <a:ext cx="8641557" cy="3027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92256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arallelogramma 5"/>
          <p:cNvSpPr/>
          <p:nvPr/>
        </p:nvSpPr>
        <p:spPr>
          <a:xfrm>
            <a:off x="-238532" y="6376663"/>
            <a:ext cx="8472198" cy="481338"/>
          </a:xfrm>
          <a:prstGeom prst="parallelogram">
            <a:avLst/>
          </a:prstGeom>
          <a:solidFill>
            <a:srgbClr val="0F406B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2"/>
              </a:solidFill>
            </a:endParaRPr>
          </a:p>
        </p:txBody>
      </p:sp>
      <p:pic>
        <p:nvPicPr>
          <p:cNvPr id="7" name="Immagine 6" descr="cherubino_pant541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200" y="6376662"/>
            <a:ext cx="459462" cy="469067"/>
          </a:xfrm>
          <a:prstGeom prst="rect">
            <a:avLst/>
          </a:prstGeom>
        </p:spPr>
      </p:pic>
      <p:pic>
        <p:nvPicPr>
          <p:cNvPr id="8" name="Immagine 7" descr="logo_white.ep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7607" y="6502430"/>
            <a:ext cx="2395665" cy="22087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EEFA72F-A52E-4D2A-8A6D-A865DACF5CF5}"/>
              </a:ext>
            </a:extLst>
          </p:cNvPr>
          <p:cNvSpPr/>
          <p:nvPr/>
        </p:nvSpPr>
        <p:spPr>
          <a:xfrm>
            <a:off x="570308" y="985354"/>
            <a:ext cx="8073629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  <a:latin typeface="SFRM1200"/>
              </a:rPr>
              <a:t>We generated a </a:t>
            </a:r>
            <a:r>
              <a:rPr lang="en-US" b="1" dirty="0">
                <a:solidFill>
                  <a:schemeClr val="tx2"/>
                </a:solidFill>
                <a:latin typeface="SFRM1200"/>
              </a:rPr>
              <a:t>synthetic dataset of photogrammetric acquisitions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2"/>
                </a:solidFill>
                <a:latin typeface="SFRM1200"/>
              </a:rPr>
              <a:t>We </a:t>
            </a:r>
            <a:r>
              <a:rPr lang="en-US" dirty="0">
                <a:solidFill>
                  <a:schemeClr val="tx2"/>
                </a:solidFill>
                <a:latin typeface="SFRM1200"/>
              </a:rPr>
              <a:t>developed </a:t>
            </a:r>
            <a:r>
              <a:rPr lang="en-US" b="1" dirty="0">
                <a:solidFill>
                  <a:schemeClr val="tx2"/>
                </a:solidFill>
                <a:latin typeface="SFRM1200"/>
              </a:rPr>
              <a:t>an open-source software</a:t>
            </a:r>
            <a:r>
              <a:rPr lang="en-US" dirty="0">
                <a:solidFill>
                  <a:schemeClr val="tx2"/>
                </a:solidFill>
                <a:latin typeface="SFRM1200"/>
              </a:rPr>
              <a:t> to customize photogrammetric setups.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2"/>
                </a:solidFill>
                <a:latin typeface="SFRM1200"/>
              </a:rPr>
              <a:t>W</a:t>
            </a:r>
            <a:r>
              <a:rPr lang="en-US" dirty="0">
                <a:solidFill>
                  <a:schemeClr val="tx2"/>
                </a:solidFill>
                <a:latin typeface="SFRM1200"/>
              </a:rPr>
              <a:t>e evaluated the assumption that </a:t>
            </a:r>
            <a:r>
              <a:rPr lang="en-US" b="1" dirty="0">
                <a:solidFill>
                  <a:schemeClr val="tx2"/>
                </a:solidFill>
              </a:rPr>
              <a:t>reflective objects compromise photogrammetric reconstruction.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2"/>
                </a:solidFill>
                <a:latin typeface="SFRM1200"/>
              </a:rPr>
              <a:t>W</a:t>
            </a:r>
            <a:r>
              <a:rPr lang="en-US" dirty="0">
                <a:solidFill>
                  <a:schemeClr val="tx2"/>
                </a:solidFill>
                <a:latin typeface="SFRM1200"/>
              </a:rPr>
              <a:t>e proposed a </a:t>
            </a:r>
            <a:r>
              <a:rPr lang="en-US" dirty="0">
                <a:solidFill>
                  <a:schemeClr val="tx2"/>
                </a:solidFill>
              </a:rPr>
              <a:t>deep learning model to </a:t>
            </a:r>
            <a:r>
              <a:rPr lang="en-US" b="1" dirty="0">
                <a:solidFill>
                  <a:schemeClr val="tx2"/>
                </a:solidFill>
              </a:rPr>
              <a:t>transfer the material of the input images from reflective material to dull material.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We showed that preprocessing with DL improved photogrammetry quantitatively and qualitatively</a:t>
            </a:r>
            <a:endParaRPr lang="en-US" dirty="0">
              <a:solidFill>
                <a:schemeClr val="tx2"/>
              </a:solidFill>
              <a:latin typeface="SFRM120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9" name="CasellaDiTesto 1">
            <a:extLst>
              <a:ext uri="{FF2B5EF4-FFF2-40B4-BE49-F238E27FC236}">
                <a16:creationId xmlns:a16="http://schemas.microsoft.com/office/drawing/2014/main" id="{0E78A332-8213-4EC6-A0FB-C26AAD53E1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5772" y="400579"/>
            <a:ext cx="788789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0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1pPr>
            <a:lvl2pPr marL="742950" indent="-285750" eaLnBrk="0" hangingPunct="0">
              <a:defRPr sz="30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2pPr>
            <a:lvl3pPr marL="1143000" indent="-228600" eaLnBrk="0" hangingPunct="0">
              <a:defRPr sz="30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3pPr>
            <a:lvl4pPr marL="1600200" indent="-228600" eaLnBrk="0" hangingPunct="0">
              <a:defRPr sz="30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4pPr>
            <a:lvl5pPr marL="2057400" indent="-228600" eaLnBrk="0" hangingPunct="0">
              <a:defRPr sz="30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9pPr>
          </a:lstStyle>
          <a:p>
            <a:pPr eaLnBrk="1" hangingPunct="1"/>
            <a:r>
              <a:rPr lang="en-US" sz="3200" b="1" dirty="0">
                <a:solidFill>
                  <a:schemeClr val="tx2"/>
                </a:solidFill>
                <a:latin typeface="+mj-lt"/>
              </a:rPr>
              <a:t>Conclusion</a:t>
            </a:r>
            <a:endParaRPr lang="en-US" sz="2000" b="1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11" name="CasellaDiTesto 1">
            <a:extLst>
              <a:ext uri="{FF2B5EF4-FFF2-40B4-BE49-F238E27FC236}">
                <a16:creationId xmlns:a16="http://schemas.microsoft.com/office/drawing/2014/main" id="{A3491C1B-00EB-4DEE-ACA5-4247FA0ED6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5771" y="4486618"/>
            <a:ext cx="788789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0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1pPr>
            <a:lvl2pPr marL="742950" indent="-285750" eaLnBrk="0" hangingPunct="0">
              <a:defRPr sz="30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2pPr>
            <a:lvl3pPr marL="1143000" indent="-228600" eaLnBrk="0" hangingPunct="0">
              <a:defRPr sz="30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3pPr>
            <a:lvl4pPr marL="1600200" indent="-228600" eaLnBrk="0" hangingPunct="0">
              <a:defRPr sz="30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4pPr>
            <a:lvl5pPr marL="2057400" indent="-228600" eaLnBrk="0" hangingPunct="0">
              <a:defRPr sz="30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9pPr>
          </a:lstStyle>
          <a:p>
            <a:pPr eaLnBrk="1" hangingPunct="1"/>
            <a:r>
              <a:rPr lang="en-US" sz="1800" b="1" dirty="0">
                <a:solidFill>
                  <a:schemeClr val="tx2"/>
                </a:solidFill>
                <a:latin typeface="+mj-lt"/>
              </a:rPr>
              <a:t>Limitation and future works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365F8CE-B369-45FE-B43B-94ADC401379B}"/>
              </a:ext>
            </a:extLst>
          </p:cNvPr>
          <p:cNvSpPr/>
          <p:nvPr/>
        </p:nvSpPr>
        <p:spPr>
          <a:xfrm>
            <a:off x="570308" y="4820606"/>
            <a:ext cx="834735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  <a:latin typeface="SFRM1200"/>
              </a:rPr>
              <a:t>Completely </a:t>
            </a:r>
            <a:r>
              <a:rPr lang="en-US" b="1" dirty="0">
                <a:solidFill>
                  <a:schemeClr val="tx2"/>
                </a:solidFill>
                <a:latin typeface="SFRM1200"/>
              </a:rPr>
              <a:t>synthetic dataset </a:t>
            </a:r>
            <a:r>
              <a:rPr lang="en-US" dirty="0">
                <a:solidFill>
                  <a:schemeClr val="tx2"/>
                </a:solidFill>
                <a:latin typeface="SFRM1200"/>
              </a:rPr>
              <a:t>that might differs from the real scenarios.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  <a:latin typeface="SFRM1200"/>
              </a:rPr>
              <a:t>T</a:t>
            </a:r>
            <a:r>
              <a:rPr lang="en-US" dirty="0">
                <a:solidFill>
                  <a:schemeClr val="tx2"/>
                </a:solidFill>
              </a:rPr>
              <a:t>he next step in this work will be to test the proposed model on </a:t>
            </a:r>
            <a:r>
              <a:rPr lang="en-US" b="1" dirty="0">
                <a:solidFill>
                  <a:schemeClr val="tx2"/>
                </a:solidFill>
              </a:rPr>
              <a:t>real-world cases</a:t>
            </a:r>
            <a:r>
              <a:rPr lang="en-US" dirty="0">
                <a:solidFill>
                  <a:schemeClr val="tx2"/>
                </a:solidFill>
              </a:rPr>
              <a:t>. Real acquisitions may also increase the dataset itself.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6424F51-A93B-40C9-81DD-253C8FD42A76}"/>
              </a:ext>
            </a:extLst>
          </p:cNvPr>
          <p:cNvSpPr txBox="1"/>
          <p:nvPr/>
        </p:nvSpPr>
        <p:spPr>
          <a:xfrm>
            <a:off x="38689" y="6026209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solidFill>
                  <a:schemeClr val="bg1">
                    <a:lumMod val="65000"/>
                  </a:schemeClr>
                </a:solidFill>
              </a:rPr>
              <a:t>18</a:t>
            </a:r>
            <a:endParaRPr lang="en-US" sz="12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43286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1" grpId="0"/>
      <p:bldP spid="12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arallelogramma 5"/>
          <p:cNvSpPr/>
          <p:nvPr/>
        </p:nvSpPr>
        <p:spPr>
          <a:xfrm>
            <a:off x="-238532" y="6376663"/>
            <a:ext cx="8472198" cy="481338"/>
          </a:xfrm>
          <a:prstGeom prst="parallelogram">
            <a:avLst/>
          </a:prstGeom>
          <a:solidFill>
            <a:srgbClr val="0F406B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0F406B"/>
              </a:solidFill>
            </a:endParaRPr>
          </a:p>
        </p:txBody>
      </p:sp>
      <p:pic>
        <p:nvPicPr>
          <p:cNvPr id="7" name="Immagine 6" descr="cherubino_pant541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200" y="6376662"/>
            <a:ext cx="459462" cy="469067"/>
          </a:xfrm>
          <a:prstGeom prst="rect">
            <a:avLst/>
          </a:prstGeom>
        </p:spPr>
      </p:pic>
      <p:pic>
        <p:nvPicPr>
          <p:cNvPr id="8" name="Immagine 7" descr="logo_white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7607" y="6502430"/>
            <a:ext cx="2395665" cy="22087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B75ADC7-9D02-4E93-8296-FDF2927A3743}"/>
              </a:ext>
            </a:extLst>
          </p:cNvPr>
          <p:cNvSpPr txBox="1"/>
          <p:nvPr/>
        </p:nvSpPr>
        <p:spPr>
          <a:xfrm>
            <a:off x="0" y="1159179"/>
            <a:ext cx="91440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b="1" dirty="0">
                <a:solidFill>
                  <a:schemeClr val="tx2"/>
                </a:solidFill>
                <a:latin typeface="+mj-lt"/>
              </a:rPr>
              <a:t>Thank you for </a:t>
            </a:r>
          </a:p>
          <a:p>
            <a:pPr algn="ctr"/>
            <a:r>
              <a:rPr lang="en-GB" sz="5400" b="1" dirty="0">
                <a:solidFill>
                  <a:schemeClr val="tx2"/>
                </a:solidFill>
                <a:latin typeface="+mj-lt"/>
              </a:rPr>
              <a:t>your </a:t>
            </a:r>
          </a:p>
          <a:p>
            <a:pPr algn="ctr"/>
            <a:r>
              <a:rPr lang="en-GB" sz="5400" b="1" dirty="0">
                <a:solidFill>
                  <a:schemeClr val="tx2"/>
                </a:solidFill>
                <a:latin typeface="+mj-lt"/>
              </a:rPr>
              <a:t>attention!</a:t>
            </a:r>
            <a:endParaRPr lang="en-US" sz="5400" b="1" dirty="0">
              <a:solidFill>
                <a:schemeClr val="tx2"/>
              </a:solidFill>
              <a:latin typeface="+mj-lt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11DACBB-FC66-443B-9AFF-735BC82FF0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93331" y="3979666"/>
            <a:ext cx="1557338" cy="155733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0D26239-03A2-4C9F-8522-7C1D65AA6A06}"/>
              </a:ext>
            </a:extLst>
          </p:cNvPr>
          <p:cNvSpPr/>
          <p:nvPr/>
        </p:nvSpPr>
        <p:spPr>
          <a:xfrm>
            <a:off x="2580557" y="5537004"/>
            <a:ext cx="39828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/>
              <a:t> </a:t>
            </a:r>
            <a:r>
              <a:rPr lang="en-US" dirty="0">
                <a:hlinkClick r:id="rId6"/>
              </a:rPr>
              <a:t>https://github.com/HoenikkerPerez/DIP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61148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arallelogramma 5"/>
          <p:cNvSpPr/>
          <p:nvPr/>
        </p:nvSpPr>
        <p:spPr>
          <a:xfrm>
            <a:off x="-238532" y="6376663"/>
            <a:ext cx="8472198" cy="481338"/>
          </a:xfrm>
          <a:prstGeom prst="parallelogram">
            <a:avLst/>
          </a:prstGeom>
          <a:solidFill>
            <a:srgbClr val="0F406B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rgbClr val="0F406B"/>
              </a:solidFill>
            </a:endParaRPr>
          </a:p>
        </p:txBody>
      </p:sp>
      <p:pic>
        <p:nvPicPr>
          <p:cNvPr id="7" name="Immagine 6" descr="cherubino_pant541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200" y="6376662"/>
            <a:ext cx="459462" cy="469067"/>
          </a:xfrm>
          <a:prstGeom prst="rect">
            <a:avLst/>
          </a:prstGeom>
        </p:spPr>
      </p:pic>
      <p:pic>
        <p:nvPicPr>
          <p:cNvPr id="8" name="Immagine 7" descr="logo_white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7607" y="6502430"/>
            <a:ext cx="2395665" cy="22087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3741A6A-47A4-422A-952F-82E375A42601}"/>
              </a:ext>
            </a:extLst>
          </p:cNvPr>
          <p:cNvSpPr txBox="1"/>
          <p:nvPr/>
        </p:nvSpPr>
        <p:spPr>
          <a:xfrm>
            <a:off x="723542" y="3608183"/>
            <a:ext cx="7734658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400" dirty="0">
                <a:solidFill>
                  <a:schemeClr val="tx2"/>
                </a:solidFill>
              </a:rPr>
              <a:t>Use material transfer to the input images, to obtain dull materials from acquired reflective materials</a:t>
            </a:r>
            <a:r>
              <a:rPr lang="en-GB" sz="2400" dirty="0">
                <a:solidFill>
                  <a:schemeClr val="tx2"/>
                </a:solidFill>
              </a:rPr>
              <a:t>, improving 3D photogrammetric reconstructions.</a:t>
            </a:r>
            <a:endParaRPr lang="en-US" sz="2400" dirty="0">
              <a:solidFill>
                <a:schemeClr val="tx2"/>
              </a:solidFill>
            </a:endParaRPr>
          </a:p>
        </p:txBody>
      </p:sp>
      <p:sp>
        <p:nvSpPr>
          <p:cNvPr id="9" name="CasellaDiTesto 1">
            <a:extLst>
              <a:ext uri="{FF2B5EF4-FFF2-40B4-BE49-F238E27FC236}">
                <a16:creationId xmlns:a16="http://schemas.microsoft.com/office/drawing/2014/main" id="{5950F198-BB15-4F2F-812F-E4C7B2CB9B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5773" y="2888714"/>
            <a:ext cx="788789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0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1pPr>
            <a:lvl2pPr marL="742950" indent="-285750" eaLnBrk="0" hangingPunct="0">
              <a:defRPr sz="30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2pPr>
            <a:lvl3pPr marL="1143000" indent="-228600" eaLnBrk="0" hangingPunct="0">
              <a:defRPr sz="30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3pPr>
            <a:lvl4pPr marL="1600200" indent="-228600" eaLnBrk="0" hangingPunct="0">
              <a:defRPr sz="30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4pPr>
            <a:lvl5pPr marL="2057400" indent="-228600" eaLnBrk="0" hangingPunct="0">
              <a:defRPr sz="30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9pPr>
          </a:lstStyle>
          <a:p>
            <a:pPr eaLnBrk="1" hangingPunct="1"/>
            <a:r>
              <a:rPr lang="en-US" sz="3200" b="1" dirty="0">
                <a:solidFill>
                  <a:schemeClr val="tx2"/>
                </a:solidFill>
                <a:latin typeface="+mj-lt"/>
              </a:rPr>
              <a:t>Goal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C163C722-5972-4825-B913-D58AF59B05BC}"/>
              </a:ext>
            </a:extLst>
          </p:cNvPr>
          <p:cNvGrpSpPr/>
          <p:nvPr/>
        </p:nvGrpSpPr>
        <p:grpSpPr>
          <a:xfrm>
            <a:off x="552854" y="5422147"/>
            <a:ext cx="8038292" cy="741778"/>
            <a:chOff x="179653" y="5465591"/>
            <a:chExt cx="8738009" cy="806348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A410F01-6A0A-4D41-8C88-D5001E136184}"/>
                </a:ext>
              </a:extLst>
            </p:cNvPr>
            <p:cNvSpPr/>
            <p:nvPr/>
          </p:nvSpPr>
          <p:spPr>
            <a:xfrm>
              <a:off x="1213207" y="5466586"/>
              <a:ext cx="1202865" cy="805353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100" b="1" dirty="0">
                  <a:solidFill>
                    <a:schemeClr val="tx1"/>
                  </a:solidFill>
                </a:rPr>
                <a:t>Image </a:t>
              </a:r>
              <a:r>
                <a:rPr lang="en-GB" sz="1100" b="1" dirty="0" err="1">
                  <a:solidFill>
                    <a:schemeClr val="tx1"/>
                  </a:solidFill>
                </a:rPr>
                <a:t>preprocess</a:t>
              </a:r>
              <a:endParaRPr lang="en-US" sz="1100" b="1" dirty="0">
                <a:solidFill>
                  <a:schemeClr val="tx1"/>
                </a:solidFill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6ABAC3A-52F2-4F5C-9824-1D513406841C}"/>
                </a:ext>
              </a:extLst>
            </p:cNvPr>
            <p:cNvSpPr/>
            <p:nvPr/>
          </p:nvSpPr>
          <p:spPr>
            <a:xfrm>
              <a:off x="2591602" y="5465591"/>
              <a:ext cx="6326060" cy="806348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200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39B78FC-5707-467D-B2EC-4B25D5EBB50F}"/>
                </a:ext>
              </a:extLst>
            </p:cNvPr>
            <p:cNvSpPr/>
            <p:nvPr/>
          </p:nvSpPr>
          <p:spPr>
            <a:xfrm>
              <a:off x="2766095" y="5630006"/>
              <a:ext cx="858024" cy="478514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900" dirty="0">
                  <a:solidFill>
                    <a:schemeClr val="tx1"/>
                  </a:solidFill>
                </a:rPr>
                <a:t>Feature extraction</a:t>
              </a:r>
              <a:endParaRPr lang="en-US" sz="900" dirty="0">
                <a:solidFill>
                  <a:schemeClr val="tx1"/>
                </a:solidFill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F6711749-51B2-4F63-8A98-46C0108F516C}"/>
                </a:ext>
              </a:extLst>
            </p:cNvPr>
            <p:cNvSpPr/>
            <p:nvPr/>
          </p:nvSpPr>
          <p:spPr>
            <a:xfrm>
              <a:off x="3796540" y="5630006"/>
              <a:ext cx="858024" cy="478514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900" dirty="0">
                  <a:solidFill>
                    <a:schemeClr val="tx1"/>
                  </a:solidFill>
                </a:rPr>
                <a:t>Image Matching</a:t>
              </a:r>
              <a:endParaRPr lang="en-US" sz="900" dirty="0">
                <a:solidFill>
                  <a:schemeClr val="tx1"/>
                </a:solidFill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921D0AFB-F4BF-4AD0-A227-69F31CABDFF8}"/>
                </a:ext>
              </a:extLst>
            </p:cNvPr>
            <p:cNvSpPr/>
            <p:nvPr/>
          </p:nvSpPr>
          <p:spPr>
            <a:xfrm>
              <a:off x="4828021" y="5630006"/>
              <a:ext cx="858024" cy="478514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Structure from motion</a:t>
              </a:r>
              <a:endParaRPr lang="en-US" sz="800" dirty="0">
                <a:solidFill>
                  <a:schemeClr val="tx1"/>
                </a:solidFill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A364C14C-521E-4F2E-B09C-24333EE5745B}"/>
                </a:ext>
              </a:extLst>
            </p:cNvPr>
            <p:cNvSpPr/>
            <p:nvPr/>
          </p:nvSpPr>
          <p:spPr>
            <a:xfrm>
              <a:off x="5861575" y="5630006"/>
              <a:ext cx="858024" cy="478514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900" dirty="0">
                  <a:solidFill>
                    <a:schemeClr val="tx1"/>
                  </a:solidFill>
                </a:rPr>
                <a:t>Depth maps estimation</a:t>
              </a:r>
              <a:endParaRPr lang="en-US" sz="900" dirty="0">
                <a:solidFill>
                  <a:schemeClr val="tx1"/>
                </a:solidFill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E64C285-FF1A-4FCE-A905-F6A04D1677AB}"/>
                </a:ext>
              </a:extLst>
            </p:cNvPr>
            <p:cNvSpPr/>
            <p:nvPr/>
          </p:nvSpPr>
          <p:spPr>
            <a:xfrm>
              <a:off x="6890984" y="5630006"/>
              <a:ext cx="858024" cy="478514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900" dirty="0">
                  <a:solidFill>
                    <a:schemeClr val="tx1"/>
                  </a:solidFill>
                </a:rPr>
                <a:t>Meshing</a:t>
              </a:r>
              <a:endParaRPr lang="en-US" sz="800" dirty="0">
                <a:solidFill>
                  <a:schemeClr val="tx1"/>
                </a:solidFill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465458B6-4C77-465B-9CF4-6E0E30A6C50E}"/>
                </a:ext>
              </a:extLst>
            </p:cNvPr>
            <p:cNvSpPr/>
            <p:nvPr/>
          </p:nvSpPr>
          <p:spPr>
            <a:xfrm>
              <a:off x="7920392" y="5627182"/>
              <a:ext cx="858024" cy="478514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900" dirty="0">
                  <a:solidFill>
                    <a:schemeClr val="tx1"/>
                  </a:solidFill>
                </a:rPr>
                <a:t>Texturing</a:t>
              </a:r>
              <a:endParaRPr lang="en-US" sz="900" dirty="0">
                <a:solidFill>
                  <a:schemeClr val="tx1"/>
                </a:solidFill>
              </a:endParaRPr>
            </a:p>
          </p:txBody>
        </p: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33B4786C-D119-4A5E-BC07-E1FD5C928BA5}"/>
                </a:ext>
              </a:extLst>
            </p:cNvPr>
            <p:cNvCxnSpPr>
              <a:cxnSpLocks/>
              <a:stCxn id="13" idx="3"/>
              <a:endCxn id="14" idx="1"/>
            </p:cNvCxnSpPr>
            <p:nvPr/>
          </p:nvCxnSpPr>
          <p:spPr>
            <a:xfrm>
              <a:off x="3624119" y="5869263"/>
              <a:ext cx="172421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49E1B928-C0CD-47B1-9DCE-1B804B0F37C5}"/>
                </a:ext>
              </a:extLst>
            </p:cNvPr>
            <p:cNvCxnSpPr>
              <a:cxnSpLocks/>
              <a:stCxn id="14" idx="3"/>
              <a:endCxn id="15" idx="1"/>
            </p:cNvCxnSpPr>
            <p:nvPr/>
          </p:nvCxnSpPr>
          <p:spPr>
            <a:xfrm>
              <a:off x="4654564" y="5869263"/>
              <a:ext cx="173457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8DF7CD26-057E-4CE9-853A-F0DF989DFF23}"/>
                </a:ext>
              </a:extLst>
            </p:cNvPr>
            <p:cNvCxnSpPr>
              <a:cxnSpLocks/>
              <a:stCxn id="15" idx="3"/>
              <a:endCxn id="16" idx="1"/>
            </p:cNvCxnSpPr>
            <p:nvPr/>
          </p:nvCxnSpPr>
          <p:spPr>
            <a:xfrm>
              <a:off x="5686045" y="5869263"/>
              <a:ext cx="17553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AAC0CE3C-F744-4B99-BB82-E684EE5090AF}"/>
                </a:ext>
              </a:extLst>
            </p:cNvPr>
            <p:cNvCxnSpPr>
              <a:cxnSpLocks/>
              <a:stCxn id="16" idx="3"/>
              <a:endCxn id="17" idx="1"/>
            </p:cNvCxnSpPr>
            <p:nvPr/>
          </p:nvCxnSpPr>
          <p:spPr>
            <a:xfrm>
              <a:off x="6719599" y="5869263"/>
              <a:ext cx="171385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C781482B-710B-4931-8BB5-BF1738E14AE3}"/>
                </a:ext>
              </a:extLst>
            </p:cNvPr>
            <p:cNvCxnSpPr>
              <a:cxnSpLocks/>
              <a:stCxn id="17" idx="3"/>
              <a:endCxn id="18" idx="1"/>
            </p:cNvCxnSpPr>
            <p:nvPr/>
          </p:nvCxnSpPr>
          <p:spPr>
            <a:xfrm flipV="1">
              <a:off x="7749008" y="5866439"/>
              <a:ext cx="171384" cy="2824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704A488-12B0-4BF4-B161-DF34273C5C5F}"/>
                </a:ext>
              </a:extLst>
            </p:cNvPr>
            <p:cNvSpPr/>
            <p:nvPr/>
          </p:nvSpPr>
          <p:spPr>
            <a:xfrm>
              <a:off x="179653" y="5626982"/>
              <a:ext cx="858024" cy="478514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sz="900" dirty="0">
                  <a:solidFill>
                    <a:schemeClr val="tx1"/>
                  </a:solidFill>
                </a:rPr>
                <a:t>Images capture</a:t>
              </a:r>
              <a:endParaRPr lang="en-US" sz="900" dirty="0">
                <a:solidFill>
                  <a:schemeClr val="tx1"/>
                </a:solidFill>
              </a:endParaRPr>
            </a:p>
          </p:txBody>
        </p: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A14AFEDE-60AE-4BEA-BE07-A81C2F57F7B0}"/>
                </a:ext>
              </a:extLst>
            </p:cNvPr>
            <p:cNvCxnSpPr>
              <a:cxnSpLocks/>
              <a:stCxn id="24" idx="3"/>
              <a:endCxn id="11" idx="1"/>
            </p:cNvCxnSpPr>
            <p:nvPr/>
          </p:nvCxnSpPr>
          <p:spPr>
            <a:xfrm>
              <a:off x="1037677" y="5866239"/>
              <a:ext cx="175530" cy="3024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57C4F1DC-69AC-47B2-AA9C-B04C21A83BA4}"/>
                </a:ext>
              </a:extLst>
            </p:cNvPr>
            <p:cNvCxnSpPr>
              <a:cxnSpLocks/>
              <a:stCxn id="11" idx="3"/>
              <a:endCxn id="13" idx="1"/>
            </p:cNvCxnSpPr>
            <p:nvPr/>
          </p:nvCxnSpPr>
          <p:spPr>
            <a:xfrm>
              <a:off x="2416072" y="5869263"/>
              <a:ext cx="350023" cy="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1CDD8FA8-D942-4D19-B93C-7C15D0F5D025}"/>
              </a:ext>
            </a:extLst>
          </p:cNvPr>
          <p:cNvSpPr txBox="1"/>
          <p:nvPr/>
        </p:nvSpPr>
        <p:spPr>
          <a:xfrm>
            <a:off x="38689" y="6026209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solidFill>
                  <a:schemeClr val="bg1">
                    <a:lumMod val="65000"/>
                  </a:schemeClr>
                </a:solidFill>
              </a:rPr>
              <a:t>2</a:t>
            </a:r>
            <a:endParaRPr lang="en-US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8" name="CasellaDiTesto 1">
            <a:extLst>
              <a:ext uri="{FF2B5EF4-FFF2-40B4-BE49-F238E27FC236}">
                <a16:creationId xmlns:a16="http://schemas.microsoft.com/office/drawing/2014/main" id="{EEA463B3-E41E-4724-B68D-7A353E414A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5772" y="400579"/>
            <a:ext cx="788789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0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1pPr>
            <a:lvl2pPr marL="742950" indent="-285750" eaLnBrk="0" hangingPunct="0">
              <a:defRPr sz="30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2pPr>
            <a:lvl3pPr marL="1143000" indent="-228600" eaLnBrk="0" hangingPunct="0">
              <a:defRPr sz="30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3pPr>
            <a:lvl4pPr marL="1600200" indent="-228600" eaLnBrk="0" hangingPunct="0">
              <a:defRPr sz="30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4pPr>
            <a:lvl5pPr marL="2057400" indent="-228600" eaLnBrk="0" hangingPunct="0">
              <a:defRPr sz="30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9pPr>
          </a:lstStyle>
          <a:p>
            <a:pPr eaLnBrk="1" hangingPunct="1"/>
            <a:r>
              <a:rPr lang="en-US" sz="3200" b="1" dirty="0">
                <a:solidFill>
                  <a:schemeClr val="tx2"/>
                </a:solidFill>
                <a:latin typeface="+mj-lt"/>
              </a:rPr>
              <a:t>Problem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5636880-2ADA-4EC4-8787-DCFB3B6680B6}"/>
              </a:ext>
            </a:extLst>
          </p:cNvPr>
          <p:cNvSpPr txBox="1"/>
          <p:nvPr/>
        </p:nvSpPr>
        <p:spPr>
          <a:xfrm>
            <a:off x="728393" y="1089236"/>
            <a:ext cx="77346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2"/>
                </a:solidFill>
              </a:rPr>
              <a:t>The reconstruction quality of a model depends on the material of the acquired object.</a:t>
            </a:r>
            <a:br>
              <a:rPr lang="en-US" sz="2400" dirty="0">
                <a:solidFill>
                  <a:schemeClr val="tx2"/>
                </a:solidFill>
              </a:rPr>
            </a:br>
            <a:endParaRPr lang="en-US" sz="2400" dirty="0">
              <a:solidFill>
                <a:schemeClr val="tx2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82904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9" grpId="0"/>
      <p:bldP spid="29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arallelogramma 5"/>
          <p:cNvSpPr/>
          <p:nvPr/>
        </p:nvSpPr>
        <p:spPr>
          <a:xfrm>
            <a:off x="-238532" y="6376663"/>
            <a:ext cx="8472198" cy="481338"/>
          </a:xfrm>
          <a:prstGeom prst="parallelogram">
            <a:avLst/>
          </a:prstGeom>
          <a:solidFill>
            <a:srgbClr val="0F406B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0F406B"/>
              </a:solidFill>
            </a:endParaRPr>
          </a:p>
        </p:txBody>
      </p:sp>
      <p:pic>
        <p:nvPicPr>
          <p:cNvPr id="7" name="Immagine 6" descr="cherubino_pant541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200" y="6376662"/>
            <a:ext cx="459462" cy="469067"/>
          </a:xfrm>
          <a:prstGeom prst="rect">
            <a:avLst/>
          </a:prstGeom>
        </p:spPr>
      </p:pic>
      <p:pic>
        <p:nvPicPr>
          <p:cNvPr id="8" name="Immagine 7" descr="logo_white.ep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7607" y="6502430"/>
            <a:ext cx="2395665" cy="220877"/>
          </a:xfrm>
          <a:prstGeom prst="rect">
            <a:avLst/>
          </a:prstGeom>
        </p:spPr>
      </p:pic>
      <p:sp>
        <p:nvSpPr>
          <p:cNvPr id="9" name="CasellaDiTesto 1">
            <a:extLst>
              <a:ext uri="{FF2B5EF4-FFF2-40B4-BE49-F238E27FC236}">
                <a16:creationId xmlns:a16="http://schemas.microsoft.com/office/drawing/2014/main" id="{B924327A-17CC-493A-84C1-B3F7485205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5772" y="400579"/>
            <a:ext cx="788789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0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1pPr>
            <a:lvl2pPr marL="742950" indent="-285750" eaLnBrk="0" hangingPunct="0">
              <a:defRPr sz="30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2pPr>
            <a:lvl3pPr marL="1143000" indent="-228600" eaLnBrk="0" hangingPunct="0">
              <a:defRPr sz="30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3pPr>
            <a:lvl4pPr marL="1600200" indent="-228600" eaLnBrk="0" hangingPunct="0">
              <a:defRPr sz="30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4pPr>
            <a:lvl5pPr marL="2057400" indent="-228600" eaLnBrk="0" hangingPunct="0">
              <a:defRPr sz="30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9pPr>
          </a:lstStyle>
          <a:p>
            <a:pPr eaLnBrk="1" hangingPunct="1"/>
            <a:r>
              <a:rPr lang="en-US" sz="3200" b="1" dirty="0">
                <a:solidFill>
                  <a:schemeClr val="tx2"/>
                </a:solidFill>
                <a:latin typeface="+mj-lt"/>
              </a:rPr>
              <a:t>Overview and Contributions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DE0E3B4F-9301-4050-BE94-99EABABEC4F8}"/>
              </a:ext>
            </a:extLst>
          </p:cNvPr>
          <p:cNvSpPr/>
          <p:nvPr/>
        </p:nvSpPr>
        <p:spPr>
          <a:xfrm>
            <a:off x="221830" y="4110771"/>
            <a:ext cx="982673" cy="928482"/>
          </a:xfrm>
          <a:prstGeom prst="ellips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75A45FA8-0C4C-459B-A732-D2714D914F16}"/>
              </a:ext>
            </a:extLst>
          </p:cNvPr>
          <p:cNvCxnSpPr>
            <a:cxnSpLocks/>
            <a:stCxn id="3" idx="7"/>
            <a:endCxn id="31" idx="1"/>
          </p:cNvCxnSpPr>
          <p:nvPr/>
        </p:nvCxnSpPr>
        <p:spPr>
          <a:xfrm flipV="1">
            <a:off x="1060594" y="3502699"/>
            <a:ext cx="368588" cy="74404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0AEFFF0C-DBFD-4AE8-8785-4B0DEBE8F68E}"/>
              </a:ext>
            </a:extLst>
          </p:cNvPr>
          <p:cNvCxnSpPr>
            <a:cxnSpLocks/>
            <a:stCxn id="3" idx="5"/>
            <a:endCxn id="36" idx="1"/>
          </p:cNvCxnSpPr>
          <p:nvPr/>
        </p:nvCxnSpPr>
        <p:spPr>
          <a:xfrm>
            <a:off x="1060594" y="4903280"/>
            <a:ext cx="367010" cy="93578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cxnSp>
      <p:sp>
        <p:nvSpPr>
          <p:cNvPr id="31" name="Rectangle 30">
            <a:extLst>
              <a:ext uri="{FF2B5EF4-FFF2-40B4-BE49-F238E27FC236}">
                <a16:creationId xmlns:a16="http://schemas.microsoft.com/office/drawing/2014/main" id="{079DC011-42FB-44F5-A9A7-88F37F3C9C52}"/>
              </a:ext>
            </a:extLst>
          </p:cNvPr>
          <p:cNvSpPr/>
          <p:nvPr/>
        </p:nvSpPr>
        <p:spPr>
          <a:xfrm>
            <a:off x="1429182" y="3210311"/>
            <a:ext cx="1463691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200" dirty="0"/>
              <a:t>Reflective materials</a:t>
            </a:r>
          </a:p>
          <a:p>
            <a:pPr algn="ctr"/>
            <a:r>
              <a:rPr lang="en-GB" sz="1200" dirty="0"/>
              <a:t>renderings</a:t>
            </a:r>
            <a:endParaRPr lang="en-US" sz="1200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137C409B-6607-4955-8584-7B994B9D8F74}"/>
              </a:ext>
            </a:extLst>
          </p:cNvPr>
          <p:cNvSpPr/>
          <p:nvPr/>
        </p:nvSpPr>
        <p:spPr>
          <a:xfrm>
            <a:off x="1427604" y="5548133"/>
            <a:ext cx="1463690" cy="581867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200" dirty="0"/>
              <a:t>dull materials</a:t>
            </a:r>
          </a:p>
          <a:p>
            <a:pPr algn="ctr"/>
            <a:r>
              <a:rPr lang="en-GB" sz="1200" dirty="0"/>
              <a:t>renderings</a:t>
            </a:r>
            <a:endParaRPr lang="en-US" sz="1200" dirty="0"/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AD08D429-C906-4E10-B888-B66652358756}"/>
              </a:ext>
            </a:extLst>
          </p:cNvPr>
          <p:cNvCxnSpPr>
            <a:cxnSpLocks/>
            <a:stCxn id="31" idx="3"/>
            <a:endCxn id="65" idx="1"/>
          </p:cNvCxnSpPr>
          <p:nvPr/>
        </p:nvCxnSpPr>
        <p:spPr>
          <a:xfrm>
            <a:off x="2892873" y="3502699"/>
            <a:ext cx="434542" cy="639"/>
          </a:xfrm>
          <a:prstGeom prst="straightConnector1">
            <a:avLst/>
          </a:prstGeom>
          <a:ln w="1905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7BBC7261-A4BC-4426-BE44-7B971AA6A58B}"/>
              </a:ext>
            </a:extLst>
          </p:cNvPr>
          <p:cNvCxnSpPr>
            <a:cxnSpLocks/>
            <a:stCxn id="36" idx="3"/>
            <a:endCxn id="53" idx="1"/>
          </p:cNvCxnSpPr>
          <p:nvPr/>
        </p:nvCxnSpPr>
        <p:spPr>
          <a:xfrm>
            <a:off x="2891294" y="5839067"/>
            <a:ext cx="511635" cy="216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cxnSp>
      <p:sp>
        <p:nvSpPr>
          <p:cNvPr id="50" name="Rectangle 49">
            <a:extLst>
              <a:ext uri="{FF2B5EF4-FFF2-40B4-BE49-F238E27FC236}">
                <a16:creationId xmlns:a16="http://schemas.microsoft.com/office/drawing/2014/main" id="{98653167-B08F-4DF6-9B7B-B723C3906A1A}"/>
              </a:ext>
            </a:extLst>
          </p:cNvPr>
          <p:cNvSpPr/>
          <p:nvPr/>
        </p:nvSpPr>
        <p:spPr>
          <a:xfrm>
            <a:off x="111088" y="4521734"/>
            <a:ext cx="121920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400" b="1" dirty="0"/>
              <a:t>3D models</a:t>
            </a:r>
            <a:endParaRPr lang="en-US" sz="1400" b="1" dirty="0"/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74C5E27F-C34C-4374-9518-520CDF8F4359}"/>
              </a:ext>
            </a:extLst>
          </p:cNvPr>
          <p:cNvGrpSpPr/>
          <p:nvPr/>
        </p:nvGrpSpPr>
        <p:grpSpPr>
          <a:xfrm flipV="1">
            <a:off x="3327415" y="3368580"/>
            <a:ext cx="2117060" cy="269517"/>
            <a:chOff x="1768359" y="4048776"/>
            <a:chExt cx="6326060" cy="805352"/>
          </a:xfrm>
        </p:grpSpPr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D9112A7D-3778-40CB-B5BA-0DE4409ABC4A}"/>
                </a:ext>
              </a:extLst>
            </p:cNvPr>
            <p:cNvSpPr/>
            <p:nvPr/>
          </p:nvSpPr>
          <p:spPr>
            <a:xfrm>
              <a:off x="1768359" y="4048776"/>
              <a:ext cx="6326060" cy="805352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600" dirty="0"/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338DBCC3-61D6-4F75-9AA9-F8E6B614D7BA}"/>
                </a:ext>
              </a:extLst>
            </p:cNvPr>
            <p:cNvSpPr/>
            <p:nvPr/>
          </p:nvSpPr>
          <p:spPr>
            <a:xfrm>
              <a:off x="1941816" y="4242166"/>
              <a:ext cx="858024" cy="478514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" dirty="0">
                  <a:solidFill>
                    <a:schemeClr val="tx1"/>
                  </a:solidFill>
                </a:rPr>
                <a:t>Feature extraction</a:t>
              </a:r>
              <a:endParaRPr lang="en-US" sz="200" dirty="0">
                <a:solidFill>
                  <a:schemeClr val="tx1"/>
                </a:solidFill>
              </a:endParaRPr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003A3F91-2A7B-4147-8C31-F7C9CE6EB0B5}"/>
                </a:ext>
              </a:extLst>
            </p:cNvPr>
            <p:cNvSpPr/>
            <p:nvPr/>
          </p:nvSpPr>
          <p:spPr>
            <a:xfrm>
              <a:off x="2973297" y="4239342"/>
              <a:ext cx="858024" cy="478514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" dirty="0">
                  <a:solidFill>
                    <a:schemeClr val="tx1"/>
                  </a:solidFill>
                </a:rPr>
                <a:t>Image Matching</a:t>
              </a:r>
              <a:endParaRPr lang="en-US" sz="200" dirty="0">
                <a:solidFill>
                  <a:schemeClr val="tx1"/>
                </a:solidFill>
              </a:endParaRPr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5CA9F0FF-8B8A-4EDC-B63C-372ABC3DD8CA}"/>
                </a:ext>
              </a:extLst>
            </p:cNvPr>
            <p:cNvSpPr/>
            <p:nvPr/>
          </p:nvSpPr>
          <p:spPr>
            <a:xfrm>
              <a:off x="4004778" y="4242166"/>
              <a:ext cx="858024" cy="478514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00" b="1" dirty="0">
                  <a:solidFill>
                    <a:schemeClr val="tx1"/>
                  </a:solidFill>
                </a:rPr>
                <a:t>Structure from motion</a:t>
              </a:r>
              <a:endParaRPr lang="en-US" sz="100" b="1" dirty="0">
                <a:solidFill>
                  <a:schemeClr val="tx1"/>
                </a:solidFill>
              </a:endParaRPr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DDF6A185-E158-44C7-BFCB-94711DF8796B}"/>
                </a:ext>
              </a:extLst>
            </p:cNvPr>
            <p:cNvSpPr/>
            <p:nvPr/>
          </p:nvSpPr>
          <p:spPr>
            <a:xfrm>
              <a:off x="5038332" y="4242166"/>
              <a:ext cx="858024" cy="478514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" dirty="0">
                  <a:solidFill>
                    <a:schemeClr val="tx1"/>
                  </a:solidFill>
                </a:rPr>
                <a:t>Depth maps estimation</a:t>
              </a:r>
              <a:endParaRPr lang="en-US" sz="200" dirty="0">
                <a:solidFill>
                  <a:schemeClr val="tx1"/>
                </a:solidFill>
              </a:endParaRPr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4C2CFE0A-B56E-4EF3-ADF0-842A99EB67D3}"/>
                </a:ext>
              </a:extLst>
            </p:cNvPr>
            <p:cNvSpPr/>
            <p:nvPr/>
          </p:nvSpPr>
          <p:spPr>
            <a:xfrm>
              <a:off x="6067741" y="4242166"/>
              <a:ext cx="858024" cy="478514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" dirty="0">
                  <a:solidFill>
                    <a:schemeClr val="tx1"/>
                  </a:solidFill>
                </a:rPr>
                <a:t>Meshing</a:t>
              </a:r>
              <a:endParaRPr lang="en-US" sz="100" dirty="0">
                <a:solidFill>
                  <a:schemeClr val="tx1"/>
                </a:solidFill>
              </a:endParaRPr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A5DA6491-A971-4895-9057-5395A6264F70}"/>
                </a:ext>
              </a:extLst>
            </p:cNvPr>
            <p:cNvSpPr/>
            <p:nvPr/>
          </p:nvSpPr>
          <p:spPr>
            <a:xfrm>
              <a:off x="7097149" y="4239342"/>
              <a:ext cx="858024" cy="478514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" dirty="0">
                  <a:solidFill>
                    <a:schemeClr val="tx1"/>
                  </a:solidFill>
                </a:rPr>
                <a:t>Texturing</a:t>
              </a:r>
              <a:endParaRPr lang="en-US" sz="200" dirty="0">
                <a:solidFill>
                  <a:schemeClr val="tx1"/>
                </a:solidFill>
              </a:endParaRPr>
            </a:p>
          </p:txBody>
        </p:sp>
        <p:cxnSp>
          <p:nvCxnSpPr>
            <p:cNvPr id="72" name="Straight Arrow Connector 71">
              <a:extLst>
                <a:ext uri="{FF2B5EF4-FFF2-40B4-BE49-F238E27FC236}">
                  <a16:creationId xmlns:a16="http://schemas.microsoft.com/office/drawing/2014/main" id="{05910704-8734-4BFD-8ED4-EA0F16A49D21}"/>
                </a:ext>
              </a:extLst>
            </p:cNvPr>
            <p:cNvCxnSpPr>
              <a:stCxn id="66" idx="3"/>
              <a:endCxn id="67" idx="1"/>
            </p:cNvCxnSpPr>
            <p:nvPr/>
          </p:nvCxnSpPr>
          <p:spPr>
            <a:xfrm flipV="1">
              <a:off x="2799840" y="4478599"/>
              <a:ext cx="173457" cy="2824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Arrow Connector 72">
              <a:extLst>
                <a:ext uri="{FF2B5EF4-FFF2-40B4-BE49-F238E27FC236}">
                  <a16:creationId xmlns:a16="http://schemas.microsoft.com/office/drawing/2014/main" id="{AC07F914-2E6B-44F1-A5FC-12C481918390}"/>
                </a:ext>
              </a:extLst>
            </p:cNvPr>
            <p:cNvCxnSpPr>
              <a:stCxn id="67" idx="3"/>
              <a:endCxn id="68" idx="1"/>
            </p:cNvCxnSpPr>
            <p:nvPr/>
          </p:nvCxnSpPr>
          <p:spPr>
            <a:xfrm>
              <a:off x="3831321" y="4478599"/>
              <a:ext cx="173457" cy="2824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Arrow Connector 73">
              <a:extLst>
                <a:ext uri="{FF2B5EF4-FFF2-40B4-BE49-F238E27FC236}">
                  <a16:creationId xmlns:a16="http://schemas.microsoft.com/office/drawing/2014/main" id="{799EE22A-4664-49E1-B972-2F2A003692B9}"/>
                </a:ext>
              </a:extLst>
            </p:cNvPr>
            <p:cNvCxnSpPr>
              <a:stCxn id="68" idx="3"/>
              <a:endCxn id="69" idx="1"/>
            </p:cNvCxnSpPr>
            <p:nvPr/>
          </p:nvCxnSpPr>
          <p:spPr>
            <a:xfrm>
              <a:off x="4862802" y="4481423"/>
              <a:ext cx="17553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Arrow Connector 74">
              <a:extLst>
                <a:ext uri="{FF2B5EF4-FFF2-40B4-BE49-F238E27FC236}">
                  <a16:creationId xmlns:a16="http://schemas.microsoft.com/office/drawing/2014/main" id="{27F281DE-9EE4-4A42-9DED-1FD255EFB5A9}"/>
                </a:ext>
              </a:extLst>
            </p:cNvPr>
            <p:cNvCxnSpPr>
              <a:stCxn id="69" idx="3"/>
              <a:endCxn id="70" idx="1"/>
            </p:cNvCxnSpPr>
            <p:nvPr/>
          </p:nvCxnSpPr>
          <p:spPr>
            <a:xfrm>
              <a:off x="5896356" y="4481423"/>
              <a:ext cx="171384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Arrow Connector 75">
              <a:extLst>
                <a:ext uri="{FF2B5EF4-FFF2-40B4-BE49-F238E27FC236}">
                  <a16:creationId xmlns:a16="http://schemas.microsoft.com/office/drawing/2014/main" id="{4CD1B0DF-9727-4F43-B7C5-646CC7180625}"/>
                </a:ext>
              </a:extLst>
            </p:cNvPr>
            <p:cNvCxnSpPr>
              <a:stCxn id="70" idx="3"/>
              <a:endCxn id="71" idx="1"/>
            </p:cNvCxnSpPr>
            <p:nvPr/>
          </p:nvCxnSpPr>
          <p:spPr>
            <a:xfrm flipV="1">
              <a:off x="6925765" y="4478599"/>
              <a:ext cx="171384" cy="2824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0" name="TextBox 79">
            <a:extLst>
              <a:ext uri="{FF2B5EF4-FFF2-40B4-BE49-F238E27FC236}">
                <a16:creationId xmlns:a16="http://schemas.microsoft.com/office/drawing/2014/main" id="{4434CBFF-2274-4340-A279-F7A4FF6FC7F1}"/>
              </a:ext>
            </a:extLst>
          </p:cNvPr>
          <p:cNvSpPr txBox="1"/>
          <p:nvPr/>
        </p:nvSpPr>
        <p:spPr>
          <a:xfrm>
            <a:off x="3332037" y="3604630"/>
            <a:ext cx="20595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chemeClr val="tx2"/>
                </a:solidFill>
              </a:rPr>
              <a:t>Photogrammetry pipeline</a:t>
            </a:r>
            <a:endParaRPr lang="en-US" sz="1400" dirty="0">
              <a:solidFill>
                <a:schemeClr val="tx2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B367D91-39E0-47AC-9625-41984AC192B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4910" r="37587"/>
          <a:stretch/>
        </p:blipFill>
        <p:spPr>
          <a:xfrm>
            <a:off x="190115" y="2900320"/>
            <a:ext cx="853013" cy="1829029"/>
          </a:xfrm>
          <a:prstGeom prst="rect">
            <a:avLst/>
          </a:prstGeom>
        </p:spPr>
      </p:pic>
      <p:grpSp>
        <p:nvGrpSpPr>
          <p:cNvPr id="52" name="Group 51">
            <a:extLst>
              <a:ext uri="{FF2B5EF4-FFF2-40B4-BE49-F238E27FC236}">
                <a16:creationId xmlns:a16="http://schemas.microsoft.com/office/drawing/2014/main" id="{77157E5F-3C6C-46BE-AFE6-5B298757141F}"/>
              </a:ext>
            </a:extLst>
          </p:cNvPr>
          <p:cNvGrpSpPr/>
          <p:nvPr/>
        </p:nvGrpSpPr>
        <p:grpSpPr>
          <a:xfrm flipV="1">
            <a:off x="3402929" y="5706478"/>
            <a:ext cx="2117060" cy="269517"/>
            <a:chOff x="1768359" y="4048776"/>
            <a:chExt cx="6326060" cy="805352"/>
          </a:xfrm>
        </p:grpSpPr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61D6B02F-0875-4744-8F39-7E2B8EDA87C2}"/>
                </a:ext>
              </a:extLst>
            </p:cNvPr>
            <p:cNvSpPr/>
            <p:nvPr/>
          </p:nvSpPr>
          <p:spPr>
            <a:xfrm>
              <a:off x="1768359" y="4048776"/>
              <a:ext cx="6326060" cy="805352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600" dirty="0"/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CEC98786-EF13-471A-957E-131741FAA428}"/>
                </a:ext>
              </a:extLst>
            </p:cNvPr>
            <p:cNvSpPr/>
            <p:nvPr/>
          </p:nvSpPr>
          <p:spPr>
            <a:xfrm>
              <a:off x="1941816" y="4242166"/>
              <a:ext cx="858024" cy="478514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" dirty="0">
                  <a:solidFill>
                    <a:schemeClr val="tx1"/>
                  </a:solidFill>
                </a:rPr>
                <a:t>Feature extraction</a:t>
              </a:r>
              <a:endParaRPr lang="en-US" sz="200" dirty="0">
                <a:solidFill>
                  <a:schemeClr val="tx1"/>
                </a:solidFill>
              </a:endParaRP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DC070416-6939-4186-9D1E-A6331FEBBFE0}"/>
                </a:ext>
              </a:extLst>
            </p:cNvPr>
            <p:cNvSpPr/>
            <p:nvPr/>
          </p:nvSpPr>
          <p:spPr>
            <a:xfrm>
              <a:off x="2973297" y="4239342"/>
              <a:ext cx="858024" cy="478514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" dirty="0">
                  <a:solidFill>
                    <a:schemeClr val="tx1"/>
                  </a:solidFill>
                </a:rPr>
                <a:t>Image Matching</a:t>
              </a:r>
              <a:endParaRPr lang="en-US" sz="200" dirty="0">
                <a:solidFill>
                  <a:schemeClr val="tx1"/>
                </a:solidFill>
              </a:endParaRPr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48A230E6-CA25-4603-9CE2-A9CB281691AB}"/>
                </a:ext>
              </a:extLst>
            </p:cNvPr>
            <p:cNvSpPr/>
            <p:nvPr/>
          </p:nvSpPr>
          <p:spPr>
            <a:xfrm>
              <a:off x="4004778" y="4242166"/>
              <a:ext cx="858024" cy="478514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00" b="1" dirty="0">
                  <a:solidFill>
                    <a:schemeClr val="tx1"/>
                  </a:solidFill>
                </a:rPr>
                <a:t>Structure from motion</a:t>
              </a:r>
              <a:endParaRPr lang="en-US" sz="100" b="1" dirty="0">
                <a:solidFill>
                  <a:schemeClr val="tx1"/>
                </a:solidFill>
              </a:endParaRPr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84BE3892-8295-4589-B0D8-657421BCF63B}"/>
                </a:ext>
              </a:extLst>
            </p:cNvPr>
            <p:cNvSpPr/>
            <p:nvPr/>
          </p:nvSpPr>
          <p:spPr>
            <a:xfrm>
              <a:off x="5038332" y="4242166"/>
              <a:ext cx="858024" cy="478514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" dirty="0">
                  <a:solidFill>
                    <a:schemeClr val="tx1"/>
                  </a:solidFill>
                </a:rPr>
                <a:t>Depth maps estimation</a:t>
              </a:r>
              <a:endParaRPr lang="en-US" sz="200" dirty="0">
                <a:solidFill>
                  <a:schemeClr val="tx1"/>
                </a:solidFill>
              </a:endParaRPr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62F7DEF0-A1A1-42CF-9005-668BA1B4300F}"/>
                </a:ext>
              </a:extLst>
            </p:cNvPr>
            <p:cNvSpPr/>
            <p:nvPr/>
          </p:nvSpPr>
          <p:spPr>
            <a:xfrm>
              <a:off x="6067741" y="4242166"/>
              <a:ext cx="858024" cy="478514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" dirty="0">
                  <a:solidFill>
                    <a:schemeClr val="tx1"/>
                  </a:solidFill>
                </a:rPr>
                <a:t>Meshing</a:t>
              </a:r>
              <a:endParaRPr lang="en-US" sz="100" dirty="0">
                <a:solidFill>
                  <a:schemeClr val="tx1"/>
                </a:solidFill>
              </a:endParaRPr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10B6B685-CAAC-46AC-8217-52543B75D42D}"/>
                </a:ext>
              </a:extLst>
            </p:cNvPr>
            <p:cNvSpPr/>
            <p:nvPr/>
          </p:nvSpPr>
          <p:spPr>
            <a:xfrm>
              <a:off x="7097149" y="4239342"/>
              <a:ext cx="858024" cy="478514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" dirty="0">
                  <a:solidFill>
                    <a:schemeClr val="tx1"/>
                  </a:solidFill>
                </a:rPr>
                <a:t>Texturing</a:t>
              </a:r>
              <a:endParaRPr lang="en-US" sz="200" dirty="0">
                <a:solidFill>
                  <a:schemeClr val="tx1"/>
                </a:solidFill>
              </a:endParaRPr>
            </a:p>
          </p:txBody>
        </p:sp>
        <p:cxnSp>
          <p:nvCxnSpPr>
            <p:cNvPr id="60" name="Straight Arrow Connector 59">
              <a:extLst>
                <a:ext uri="{FF2B5EF4-FFF2-40B4-BE49-F238E27FC236}">
                  <a16:creationId xmlns:a16="http://schemas.microsoft.com/office/drawing/2014/main" id="{F3A38AEB-E8B7-4E2F-B9B7-D9120D2CD7A7}"/>
                </a:ext>
              </a:extLst>
            </p:cNvPr>
            <p:cNvCxnSpPr>
              <a:stCxn id="54" idx="3"/>
              <a:endCxn id="55" idx="1"/>
            </p:cNvCxnSpPr>
            <p:nvPr/>
          </p:nvCxnSpPr>
          <p:spPr>
            <a:xfrm flipV="1">
              <a:off x="2799840" y="4478599"/>
              <a:ext cx="173457" cy="2824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Arrow Connector 60">
              <a:extLst>
                <a:ext uri="{FF2B5EF4-FFF2-40B4-BE49-F238E27FC236}">
                  <a16:creationId xmlns:a16="http://schemas.microsoft.com/office/drawing/2014/main" id="{87ABC2AD-90C4-43FB-AD14-10C90CF033B9}"/>
                </a:ext>
              </a:extLst>
            </p:cNvPr>
            <p:cNvCxnSpPr>
              <a:stCxn id="55" idx="3"/>
              <a:endCxn id="56" idx="1"/>
            </p:cNvCxnSpPr>
            <p:nvPr/>
          </p:nvCxnSpPr>
          <p:spPr>
            <a:xfrm>
              <a:off x="3831321" y="4478599"/>
              <a:ext cx="173457" cy="2824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Arrow Connector 61">
              <a:extLst>
                <a:ext uri="{FF2B5EF4-FFF2-40B4-BE49-F238E27FC236}">
                  <a16:creationId xmlns:a16="http://schemas.microsoft.com/office/drawing/2014/main" id="{30762B5D-BC20-488C-96DE-242810ED8802}"/>
                </a:ext>
              </a:extLst>
            </p:cNvPr>
            <p:cNvCxnSpPr>
              <a:stCxn id="56" idx="3"/>
              <a:endCxn id="57" idx="1"/>
            </p:cNvCxnSpPr>
            <p:nvPr/>
          </p:nvCxnSpPr>
          <p:spPr>
            <a:xfrm>
              <a:off x="4862802" y="4481423"/>
              <a:ext cx="17553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Arrow Connector 62">
              <a:extLst>
                <a:ext uri="{FF2B5EF4-FFF2-40B4-BE49-F238E27FC236}">
                  <a16:creationId xmlns:a16="http://schemas.microsoft.com/office/drawing/2014/main" id="{4006B9FB-603C-47ED-814B-0AFE08A9EB85}"/>
                </a:ext>
              </a:extLst>
            </p:cNvPr>
            <p:cNvCxnSpPr>
              <a:stCxn id="57" idx="3"/>
              <a:endCxn id="58" idx="1"/>
            </p:cNvCxnSpPr>
            <p:nvPr/>
          </p:nvCxnSpPr>
          <p:spPr>
            <a:xfrm>
              <a:off x="5896356" y="4481423"/>
              <a:ext cx="171384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Arrow Connector 76">
              <a:extLst>
                <a:ext uri="{FF2B5EF4-FFF2-40B4-BE49-F238E27FC236}">
                  <a16:creationId xmlns:a16="http://schemas.microsoft.com/office/drawing/2014/main" id="{1ED1960A-9AB4-4B19-ABCA-8E0B2737D820}"/>
                </a:ext>
              </a:extLst>
            </p:cNvPr>
            <p:cNvCxnSpPr>
              <a:stCxn id="58" idx="3"/>
              <a:endCxn id="59" idx="1"/>
            </p:cNvCxnSpPr>
            <p:nvPr/>
          </p:nvCxnSpPr>
          <p:spPr>
            <a:xfrm flipV="1">
              <a:off x="6925765" y="4478599"/>
              <a:ext cx="171384" cy="2824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8" name="TextBox 77">
            <a:extLst>
              <a:ext uri="{FF2B5EF4-FFF2-40B4-BE49-F238E27FC236}">
                <a16:creationId xmlns:a16="http://schemas.microsoft.com/office/drawing/2014/main" id="{804602E7-BF84-42F0-8066-DE52DEA9E49E}"/>
              </a:ext>
            </a:extLst>
          </p:cNvPr>
          <p:cNvSpPr txBox="1"/>
          <p:nvPr/>
        </p:nvSpPr>
        <p:spPr>
          <a:xfrm>
            <a:off x="3407551" y="5942528"/>
            <a:ext cx="20595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chemeClr val="tx2"/>
                </a:solidFill>
              </a:rPr>
              <a:t>Photogrammetry pipeline</a:t>
            </a:r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82" name="Oval 81">
            <a:extLst>
              <a:ext uri="{FF2B5EF4-FFF2-40B4-BE49-F238E27FC236}">
                <a16:creationId xmlns:a16="http://schemas.microsoft.com/office/drawing/2014/main" id="{88BB76EF-EB9C-4286-8599-E3E76E7D3AFA}"/>
              </a:ext>
            </a:extLst>
          </p:cNvPr>
          <p:cNvSpPr/>
          <p:nvPr/>
        </p:nvSpPr>
        <p:spPr>
          <a:xfrm>
            <a:off x="5799843" y="3223755"/>
            <a:ext cx="587041" cy="554667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7F4F4DD-3DC1-4667-AAA7-18F59C1F8A5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7008" r="39238"/>
          <a:stretch/>
        </p:blipFill>
        <p:spPr>
          <a:xfrm>
            <a:off x="5777957" y="2362457"/>
            <a:ext cx="532479" cy="1321928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C35F6353-1D96-477E-92A9-4C490BCDA8C6}"/>
              </a:ext>
            </a:extLst>
          </p:cNvPr>
          <p:cNvSpPr/>
          <p:nvPr/>
        </p:nvSpPr>
        <p:spPr>
          <a:xfrm>
            <a:off x="469506" y="1304610"/>
            <a:ext cx="834262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GB" sz="2000" dirty="0">
                <a:solidFill>
                  <a:schemeClr val="tx2"/>
                </a:solidFill>
              </a:rPr>
              <a:t>Generate an image dataset of rendered models.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>
                <a:solidFill>
                  <a:schemeClr val="tx2"/>
                </a:solidFill>
              </a:rPr>
              <a:t>Apply material transfer to the input images, to obtain dull materials from acquired reflective materials.</a:t>
            </a:r>
            <a:endParaRPr lang="en-GB" sz="2000" dirty="0">
              <a:solidFill>
                <a:schemeClr val="tx2"/>
              </a:solidFill>
            </a:endParaRPr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098FB40B-5140-42D9-9C48-EE36029BA850}"/>
              </a:ext>
            </a:extLst>
          </p:cNvPr>
          <p:cNvCxnSpPr>
            <a:cxnSpLocks/>
          </p:cNvCxnSpPr>
          <p:nvPr/>
        </p:nvCxnSpPr>
        <p:spPr>
          <a:xfrm>
            <a:off x="5838446" y="3874721"/>
            <a:ext cx="0" cy="1673412"/>
          </a:xfrm>
          <a:prstGeom prst="straightConnector1">
            <a:avLst/>
          </a:prstGeom>
          <a:ln>
            <a:solidFill>
              <a:schemeClr val="tx2"/>
            </a:solidFill>
            <a:prstDash val="sysDash"/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BD604700-2D16-4129-A71F-17A97201BF2F}"/>
              </a:ext>
            </a:extLst>
          </p:cNvPr>
          <p:cNvSpPr txBox="1"/>
          <p:nvPr/>
        </p:nvSpPr>
        <p:spPr>
          <a:xfrm>
            <a:off x="5974221" y="4302263"/>
            <a:ext cx="9660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400" b="1" dirty="0">
                <a:solidFill>
                  <a:schemeClr val="tx2"/>
                </a:solidFill>
              </a:rPr>
              <a:t>Evaluation</a:t>
            </a:r>
            <a:endParaRPr lang="en-US" sz="1400" b="1" dirty="0">
              <a:solidFill>
                <a:schemeClr val="tx2"/>
              </a:solidFill>
            </a:endParaRPr>
          </a:p>
        </p:txBody>
      </p:sp>
      <p:pic>
        <p:nvPicPr>
          <p:cNvPr id="90" name="Picture 89">
            <a:extLst>
              <a:ext uri="{FF2B5EF4-FFF2-40B4-BE49-F238E27FC236}">
                <a16:creationId xmlns:a16="http://schemas.microsoft.com/office/drawing/2014/main" id="{970B37E3-00CA-48C3-96CF-C737755E306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70" r="61477" b="45230"/>
          <a:stretch/>
        </p:blipFill>
        <p:spPr>
          <a:xfrm rot="5400000">
            <a:off x="1872053" y="4364917"/>
            <a:ext cx="567206" cy="485291"/>
          </a:xfrm>
          <a:prstGeom prst="rect">
            <a:avLst/>
          </a:prstGeom>
        </p:spPr>
      </p:pic>
      <p:sp>
        <p:nvSpPr>
          <p:cNvPr id="91" name="TextBox 90">
            <a:extLst>
              <a:ext uri="{FF2B5EF4-FFF2-40B4-BE49-F238E27FC236}">
                <a16:creationId xmlns:a16="http://schemas.microsoft.com/office/drawing/2014/main" id="{6414621A-F063-4657-BD74-D1C6DC0DB907}"/>
              </a:ext>
            </a:extLst>
          </p:cNvPr>
          <p:cNvSpPr txBox="1"/>
          <p:nvPr/>
        </p:nvSpPr>
        <p:spPr>
          <a:xfrm>
            <a:off x="2281442" y="4373320"/>
            <a:ext cx="12186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/>
              <a:t>2) Material</a:t>
            </a:r>
          </a:p>
          <a:p>
            <a:pPr algn="ctr"/>
            <a:r>
              <a:rPr lang="en-GB" sz="1400" b="1" dirty="0"/>
              <a:t>transfer</a:t>
            </a:r>
            <a:endParaRPr lang="en-US" sz="1400" b="1" dirty="0"/>
          </a:p>
        </p:txBody>
      </p:sp>
      <p:cxnSp>
        <p:nvCxnSpPr>
          <p:cNvPr id="98" name="Straight Arrow Connector 97">
            <a:extLst>
              <a:ext uri="{FF2B5EF4-FFF2-40B4-BE49-F238E27FC236}">
                <a16:creationId xmlns:a16="http://schemas.microsoft.com/office/drawing/2014/main" id="{C0C916A9-9F03-4197-B903-6556B6E5399E}"/>
              </a:ext>
            </a:extLst>
          </p:cNvPr>
          <p:cNvCxnSpPr>
            <a:cxnSpLocks/>
            <a:stCxn id="65" idx="3"/>
            <a:endCxn id="82" idx="2"/>
          </p:cNvCxnSpPr>
          <p:nvPr/>
        </p:nvCxnSpPr>
        <p:spPr>
          <a:xfrm flipV="1">
            <a:off x="5444475" y="3501089"/>
            <a:ext cx="355368" cy="224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cxnSp>
      <p:cxnSp>
        <p:nvCxnSpPr>
          <p:cNvPr id="99" name="Straight Arrow Connector 98">
            <a:extLst>
              <a:ext uri="{FF2B5EF4-FFF2-40B4-BE49-F238E27FC236}">
                <a16:creationId xmlns:a16="http://schemas.microsoft.com/office/drawing/2014/main" id="{1ACFC36C-3EEC-4AD1-9631-880464DB7CC6}"/>
              </a:ext>
            </a:extLst>
          </p:cNvPr>
          <p:cNvCxnSpPr>
            <a:cxnSpLocks/>
            <a:stCxn id="53" idx="3"/>
            <a:endCxn id="81" idx="2"/>
          </p:cNvCxnSpPr>
          <p:nvPr/>
        </p:nvCxnSpPr>
        <p:spPr>
          <a:xfrm flipV="1">
            <a:off x="5519989" y="5837729"/>
            <a:ext cx="257968" cy="350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cxnSp>
      <p:sp>
        <p:nvSpPr>
          <p:cNvPr id="81" name="Oval 80">
            <a:extLst>
              <a:ext uri="{FF2B5EF4-FFF2-40B4-BE49-F238E27FC236}">
                <a16:creationId xmlns:a16="http://schemas.microsoft.com/office/drawing/2014/main" id="{EAB88D6E-435C-402F-856D-B8B74309C45E}"/>
              </a:ext>
            </a:extLst>
          </p:cNvPr>
          <p:cNvSpPr/>
          <p:nvPr/>
        </p:nvSpPr>
        <p:spPr>
          <a:xfrm>
            <a:off x="5777957" y="5560395"/>
            <a:ext cx="587041" cy="554667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3667282-DED8-415E-B3B7-DE466D5DA5BB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5557" r="36903"/>
          <a:stretch/>
        </p:blipFill>
        <p:spPr>
          <a:xfrm>
            <a:off x="5707607" y="4590846"/>
            <a:ext cx="673178" cy="1441490"/>
          </a:xfrm>
          <a:prstGeom prst="rect">
            <a:avLst/>
          </a:prstGeom>
        </p:spPr>
      </p:pic>
      <p:cxnSp>
        <p:nvCxnSpPr>
          <p:cNvPr id="84" name="Straight Arrow Connector 83">
            <a:extLst>
              <a:ext uri="{FF2B5EF4-FFF2-40B4-BE49-F238E27FC236}">
                <a16:creationId xmlns:a16="http://schemas.microsoft.com/office/drawing/2014/main" id="{FC76CBE9-B2AB-491B-88F2-ABD9BDB1A1C1}"/>
              </a:ext>
            </a:extLst>
          </p:cNvPr>
          <p:cNvCxnSpPr>
            <a:cxnSpLocks/>
            <a:stCxn id="31" idx="2"/>
            <a:endCxn id="90" idx="1"/>
          </p:cNvCxnSpPr>
          <p:nvPr/>
        </p:nvCxnSpPr>
        <p:spPr>
          <a:xfrm flipH="1">
            <a:off x="2155656" y="3795086"/>
            <a:ext cx="5372" cy="52887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cxnSp>
      <p:cxnSp>
        <p:nvCxnSpPr>
          <p:cNvPr id="85" name="Straight Arrow Connector 84">
            <a:extLst>
              <a:ext uri="{FF2B5EF4-FFF2-40B4-BE49-F238E27FC236}">
                <a16:creationId xmlns:a16="http://schemas.microsoft.com/office/drawing/2014/main" id="{A81088F8-28C4-43C2-BC54-8F579B124D15}"/>
              </a:ext>
            </a:extLst>
          </p:cNvPr>
          <p:cNvCxnSpPr>
            <a:cxnSpLocks/>
            <a:stCxn id="90" idx="3"/>
            <a:endCxn id="36" idx="0"/>
          </p:cNvCxnSpPr>
          <p:nvPr/>
        </p:nvCxnSpPr>
        <p:spPr>
          <a:xfrm>
            <a:off x="2155656" y="4891166"/>
            <a:ext cx="3793" cy="65696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cxnSp>
      <p:sp>
        <p:nvSpPr>
          <p:cNvPr id="89" name="TextBox 88">
            <a:extLst>
              <a:ext uri="{FF2B5EF4-FFF2-40B4-BE49-F238E27FC236}">
                <a16:creationId xmlns:a16="http://schemas.microsoft.com/office/drawing/2014/main" id="{F62862DB-550C-4DD7-A9E6-08CBA24CE04E}"/>
              </a:ext>
            </a:extLst>
          </p:cNvPr>
          <p:cNvSpPr txBox="1"/>
          <p:nvPr/>
        </p:nvSpPr>
        <p:spPr>
          <a:xfrm>
            <a:off x="104217" y="5031790"/>
            <a:ext cx="12186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/>
              <a:t>1) Dataset</a:t>
            </a:r>
          </a:p>
          <a:p>
            <a:pPr algn="ctr"/>
            <a:r>
              <a:rPr lang="en-GB" sz="1400" b="1" dirty="0"/>
              <a:t>generation</a:t>
            </a:r>
            <a:endParaRPr lang="en-US" sz="1400" b="1" dirty="0"/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548C4BB1-9DAA-4598-B0EC-6A17A42B4297}"/>
              </a:ext>
            </a:extLst>
          </p:cNvPr>
          <p:cNvSpPr txBox="1"/>
          <p:nvPr/>
        </p:nvSpPr>
        <p:spPr>
          <a:xfrm>
            <a:off x="38689" y="6026209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solidFill>
                  <a:schemeClr val="bg1">
                    <a:lumMod val="65000"/>
                  </a:schemeClr>
                </a:solidFill>
              </a:rPr>
              <a:t>3</a:t>
            </a:r>
            <a:endParaRPr lang="en-US" sz="12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00774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1" grpId="0" animBg="1"/>
      <p:bldP spid="36" grpId="0" animBg="1"/>
      <p:bldP spid="50" grpId="0"/>
      <p:bldP spid="80" grpId="0"/>
      <p:bldP spid="78" grpId="0"/>
      <p:bldP spid="82" grpId="0" animBg="1"/>
      <p:bldP spid="49" grpId="0"/>
      <p:bldP spid="91" grpId="0"/>
      <p:bldP spid="81" grpId="0" animBg="1"/>
      <p:bldP spid="8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arallelogramma 5"/>
          <p:cNvSpPr/>
          <p:nvPr/>
        </p:nvSpPr>
        <p:spPr>
          <a:xfrm>
            <a:off x="-238532" y="6376663"/>
            <a:ext cx="8472198" cy="481338"/>
          </a:xfrm>
          <a:prstGeom prst="parallelogram">
            <a:avLst/>
          </a:prstGeom>
          <a:solidFill>
            <a:srgbClr val="0F406B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rgbClr val="0F406B"/>
              </a:solidFill>
            </a:endParaRPr>
          </a:p>
        </p:txBody>
      </p:sp>
      <p:pic>
        <p:nvPicPr>
          <p:cNvPr id="7" name="Immagine 6" descr="cherubino_pant541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200" y="6376662"/>
            <a:ext cx="459462" cy="469067"/>
          </a:xfrm>
          <a:prstGeom prst="rect">
            <a:avLst/>
          </a:prstGeom>
        </p:spPr>
      </p:pic>
      <p:pic>
        <p:nvPicPr>
          <p:cNvPr id="8" name="Immagine 7" descr="logo_white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7607" y="6502430"/>
            <a:ext cx="2395665" cy="22087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3741A6A-47A4-422A-952F-82E375A42601}"/>
              </a:ext>
            </a:extLst>
          </p:cNvPr>
          <p:cNvSpPr txBox="1"/>
          <p:nvPr/>
        </p:nvSpPr>
        <p:spPr>
          <a:xfrm>
            <a:off x="700996" y="1666090"/>
            <a:ext cx="773465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tx2"/>
                </a:solidFill>
              </a:rPr>
              <a:t>Generate synthetic image dataset of rendered images</a:t>
            </a:r>
            <a:r>
              <a:rPr lang="en-GB" sz="2400" b="1" dirty="0">
                <a:solidFill>
                  <a:schemeClr val="tx2"/>
                </a:solidFill>
              </a:rPr>
              <a:t>.</a:t>
            </a:r>
            <a:br>
              <a:rPr lang="en-GB" sz="2400" b="1" dirty="0">
                <a:solidFill>
                  <a:schemeClr val="tx2"/>
                </a:solidFill>
              </a:rPr>
            </a:br>
            <a:endParaRPr lang="en-GB" sz="2400" b="1" dirty="0">
              <a:solidFill>
                <a:schemeClr val="tx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>
                    <a:lumMod val="65000"/>
                  </a:schemeClr>
                </a:solidFill>
              </a:rPr>
              <a:t>Apply material transfer to the input images, to obtain dull materials from acquired reflective materials.</a:t>
            </a:r>
            <a:endParaRPr lang="en-GB" sz="24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9" name="CasellaDiTesto 1">
            <a:extLst>
              <a:ext uri="{FF2B5EF4-FFF2-40B4-BE49-F238E27FC236}">
                <a16:creationId xmlns:a16="http://schemas.microsoft.com/office/drawing/2014/main" id="{5950F198-BB15-4F2F-812F-E4C7B2CB9B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5772" y="400579"/>
            <a:ext cx="788789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0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1pPr>
            <a:lvl2pPr marL="742950" indent="-285750" eaLnBrk="0" hangingPunct="0">
              <a:defRPr sz="30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2pPr>
            <a:lvl3pPr marL="1143000" indent="-228600" eaLnBrk="0" hangingPunct="0">
              <a:defRPr sz="30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3pPr>
            <a:lvl4pPr marL="1600200" indent="-228600" eaLnBrk="0" hangingPunct="0">
              <a:defRPr sz="30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4pPr>
            <a:lvl5pPr marL="2057400" indent="-228600" eaLnBrk="0" hangingPunct="0">
              <a:defRPr sz="30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9pPr>
          </a:lstStyle>
          <a:p>
            <a:pPr eaLnBrk="1" hangingPunct="1"/>
            <a:r>
              <a:rPr lang="en-US" sz="3200" b="1" dirty="0">
                <a:solidFill>
                  <a:schemeClr val="tx2"/>
                </a:solidFill>
                <a:latin typeface="+mj-lt"/>
              </a:rPr>
              <a:t>Contributions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CAF202B-58BD-4250-A97F-1CDBA5423742}"/>
              </a:ext>
            </a:extLst>
          </p:cNvPr>
          <p:cNvSpPr txBox="1"/>
          <p:nvPr/>
        </p:nvSpPr>
        <p:spPr>
          <a:xfrm>
            <a:off x="38689" y="6026209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solidFill>
                  <a:schemeClr val="bg1">
                    <a:lumMod val="65000"/>
                  </a:schemeClr>
                </a:solidFill>
              </a:rPr>
              <a:t>4</a:t>
            </a:r>
            <a:endParaRPr lang="en-US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D82CB9B5-3DD5-49B8-803D-050FA7A01643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39101" y="3733726"/>
            <a:ext cx="7494565" cy="785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7768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arallelogramma 5"/>
          <p:cNvSpPr/>
          <p:nvPr>
            <p:custDataLst>
              <p:tags r:id="rId2"/>
            </p:custDataLst>
          </p:nvPr>
        </p:nvSpPr>
        <p:spPr>
          <a:xfrm>
            <a:off x="-238532" y="6376663"/>
            <a:ext cx="8472198" cy="481338"/>
          </a:xfrm>
          <a:prstGeom prst="parallelogram">
            <a:avLst/>
          </a:prstGeom>
          <a:solidFill>
            <a:srgbClr val="0F406B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rgbClr val="0F406B"/>
              </a:solidFill>
              <a:latin typeface="+mj-lt"/>
            </a:endParaRPr>
          </a:p>
        </p:txBody>
      </p:sp>
      <p:pic>
        <p:nvPicPr>
          <p:cNvPr id="7" name="Immagine 6" descr="cherubino_pant541.eps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200" y="6376662"/>
            <a:ext cx="459462" cy="469067"/>
          </a:xfrm>
          <a:prstGeom prst="rect">
            <a:avLst/>
          </a:prstGeom>
        </p:spPr>
      </p:pic>
      <p:pic>
        <p:nvPicPr>
          <p:cNvPr id="8" name="Immagine 7" descr="logo_white.eps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7607" y="6502430"/>
            <a:ext cx="2395665" cy="220877"/>
          </a:xfrm>
          <a:prstGeom prst="rect">
            <a:avLst/>
          </a:prstGeom>
        </p:spPr>
      </p:pic>
      <p:sp>
        <p:nvSpPr>
          <p:cNvPr id="66" name="CasellaDiTesto 1">
            <a:extLst>
              <a:ext uri="{FF2B5EF4-FFF2-40B4-BE49-F238E27FC236}">
                <a16:creationId xmlns:a16="http://schemas.microsoft.com/office/drawing/2014/main" id="{0E909F1A-B036-42C3-80B3-C16545679CE9}"/>
              </a:ext>
            </a:extLst>
          </p:cNvPr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345772" y="400579"/>
            <a:ext cx="788789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0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1pPr>
            <a:lvl2pPr marL="742950" indent="-285750" eaLnBrk="0" hangingPunct="0">
              <a:defRPr sz="30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2pPr>
            <a:lvl3pPr marL="1143000" indent="-228600" eaLnBrk="0" hangingPunct="0">
              <a:defRPr sz="30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3pPr>
            <a:lvl4pPr marL="1600200" indent="-228600" eaLnBrk="0" hangingPunct="0">
              <a:defRPr sz="30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4pPr>
            <a:lvl5pPr marL="2057400" indent="-228600" eaLnBrk="0" hangingPunct="0">
              <a:defRPr sz="30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9pPr>
          </a:lstStyle>
          <a:p>
            <a:pPr eaLnBrk="1" hangingPunct="1"/>
            <a:r>
              <a:rPr lang="en-US" sz="3200" b="1" dirty="0">
                <a:solidFill>
                  <a:schemeClr val="tx2"/>
                </a:solidFill>
                <a:latin typeface="+mj-lt"/>
              </a:rPr>
              <a:t>Synthetic Dataset generation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1C6DC54-964B-4624-AB6B-FABA5457E155}"/>
              </a:ext>
            </a:extLst>
          </p:cNvPr>
          <p:cNvSpPr txBox="1"/>
          <p:nvPr/>
        </p:nvSpPr>
        <p:spPr>
          <a:xfrm>
            <a:off x="38689" y="6026209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solidFill>
                  <a:schemeClr val="bg1">
                    <a:lumMod val="65000"/>
                  </a:schemeClr>
                </a:solidFill>
              </a:rPr>
              <a:t>5</a:t>
            </a:r>
            <a:endParaRPr lang="en-US" sz="12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297776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arallelogramma 5"/>
          <p:cNvSpPr/>
          <p:nvPr>
            <p:custDataLst>
              <p:tags r:id="rId2"/>
            </p:custDataLst>
          </p:nvPr>
        </p:nvSpPr>
        <p:spPr>
          <a:xfrm>
            <a:off x="-238532" y="6376663"/>
            <a:ext cx="8472198" cy="481338"/>
          </a:xfrm>
          <a:prstGeom prst="parallelogram">
            <a:avLst/>
          </a:prstGeom>
          <a:solidFill>
            <a:srgbClr val="0F406B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rgbClr val="0F406B"/>
              </a:solidFill>
              <a:latin typeface="+mj-lt"/>
            </a:endParaRPr>
          </a:p>
        </p:txBody>
      </p:sp>
      <p:pic>
        <p:nvPicPr>
          <p:cNvPr id="7" name="Immagine 6" descr="cherubino_pant541.eps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200" y="6376662"/>
            <a:ext cx="459462" cy="469067"/>
          </a:xfrm>
          <a:prstGeom prst="rect">
            <a:avLst/>
          </a:prstGeom>
        </p:spPr>
      </p:pic>
      <p:pic>
        <p:nvPicPr>
          <p:cNvPr id="8" name="Immagine 7" descr="logo_white.eps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7607" y="6502430"/>
            <a:ext cx="2395665" cy="22087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CE1C35D-7E84-4D8C-B0D8-28A524676FCA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2567166" y="1448861"/>
            <a:ext cx="873504" cy="49134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solidFill>
                  <a:schemeClr val="tx1"/>
                </a:solidFill>
                <a:latin typeface="+mj-lt"/>
              </a:rPr>
              <a:t>DATASET</a:t>
            </a:r>
            <a:endParaRPr lang="en-US" sz="12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66" name="CasellaDiTesto 1">
            <a:extLst>
              <a:ext uri="{FF2B5EF4-FFF2-40B4-BE49-F238E27FC236}">
                <a16:creationId xmlns:a16="http://schemas.microsoft.com/office/drawing/2014/main" id="{0E909F1A-B036-42C3-80B3-C16545679CE9}"/>
              </a:ext>
            </a:extLst>
          </p:cNvPr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345772" y="400579"/>
            <a:ext cx="788789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0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1pPr>
            <a:lvl2pPr marL="742950" indent="-285750" eaLnBrk="0" hangingPunct="0">
              <a:defRPr sz="30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2pPr>
            <a:lvl3pPr marL="1143000" indent="-228600" eaLnBrk="0" hangingPunct="0">
              <a:defRPr sz="30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3pPr>
            <a:lvl4pPr marL="1600200" indent="-228600" eaLnBrk="0" hangingPunct="0">
              <a:defRPr sz="30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4pPr>
            <a:lvl5pPr marL="2057400" indent="-228600" eaLnBrk="0" hangingPunct="0">
              <a:defRPr sz="30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9pPr>
          </a:lstStyle>
          <a:p>
            <a:pPr eaLnBrk="1" hangingPunct="1"/>
            <a:r>
              <a:rPr lang="en-US" sz="3200" b="1" dirty="0">
                <a:solidFill>
                  <a:schemeClr val="tx2"/>
                </a:solidFill>
                <a:latin typeface="+mj-lt"/>
              </a:rPr>
              <a:t>Synthetic Dataset generation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E31BCFC-94C5-474A-B3D9-3CCF5828EC97}"/>
              </a:ext>
            </a:extLst>
          </p:cNvPr>
          <p:cNvSpPr txBox="1"/>
          <p:nvPr/>
        </p:nvSpPr>
        <p:spPr>
          <a:xfrm>
            <a:off x="38689" y="6026209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solidFill>
                  <a:schemeClr val="bg1">
                    <a:lumMod val="65000"/>
                  </a:schemeClr>
                </a:solidFill>
              </a:rPr>
              <a:t>5</a:t>
            </a:r>
            <a:endParaRPr lang="en-US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64AA304-D9C0-490F-A0F1-8E644430AF65}"/>
              </a:ext>
            </a:extLst>
          </p:cNvPr>
          <p:cNvSpPr txBox="1"/>
          <p:nvPr/>
        </p:nvSpPr>
        <p:spPr>
          <a:xfrm>
            <a:off x="4289718" y="1263647"/>
            <a:ext cx="2529667" cy="86177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tx2"/>
                </a:solidFill>
              </a:rPr>
              <a:t>Set of images </a:t>
            </a:r>
          </a:p>
          <a:p>
            <a:r>
              <a:rPr lang="en-GB" sz="1600" dirty="0">
                <a:solidFill>
                  <a:schemeClr val="tx2"/>
                </a:solidFill>
              </a:rPr>
              <a:t>simulating photogrammetry</a:t>
            </a:r>
          </a:p>
          <a:p>
            <a:r>
              <a:rPr lang="en-GB" sz="1600" dirty="0">
                <a:solidFill>
                  <a:schemeClr val="tx2"/>
                </a:solidFill>
              </a:rPr>
              <a:t>acquisitions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F60D0F8C-421C-4755-9E22-0511B35D9131}"/>
              </a:ext>
            </a:extLst>
          </p:cNvPr>
          <p:cNvCxnSpPr>
            <a:cxnSpLocks/>
            <a:stCxn id="19" idx="1"/>
          </p:cNvCxnSpPr>
          <p:nvPr/>
        </p:nvCxnSpPr>
        <p:spPr>
          <a:xfrm flipH="1">
            <a:off x="3684494" y="1694534"/>
            <a:ext cx="605224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799152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arallelogramma 5"/>
          <p:cNvSpPr/>
          <p:nvPr>
            <p:custDataLst>
              <p:tags r:id="rId2"/>
            </p:custDataLst>
          </p:nvPr>
        </p:nvSpPr>
        <p:spPr>
          <a:xfrm>
            <a:off x="-238532" y="6376663"/>
            <a:ext cx="8472198" cy="481338"/>
          </a:xfrm>
          <a:prstGeom prst="parallelogram">
            <a:avLst/>
          </a:prstGeom>
          <a:solidFill>
            <a:srgbClr val="0F406B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rgbClr val="0F406B"/>
              </a:solidFill>
              <a:latin typeface="+mj-lt"/>
            </a:endParaRPr>
          </a:p>
        </p:txBody>
      </p:sp>
      <p:pic>
        <p:nvPicPr>
          <p:cNvPr id="7" name="Immagine 6" descr="cherubino_pant541.eps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200" y="6376662"/>
            <a:ext cx="459462" cy="469067"/>
          </a:xfrm>
          <a:prstGeom prst="rect">
            <a:avLst/>
          </a:prstGeom>
        </p:spPr>
      </p:pic>
      <p:pic>
        <p:nvPicPr>
          <p:cNvPr id="8" name="Immagine 7" descr="logo_white.eps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7607" y="6502430"/>
            <a:ext cx="2395665" cy="22087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CE1C35D-7E84-4D8C-B0D8-28A524676FCA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2567166" y="1448861"/>
            <a:ext cx="873504" cy="49134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solidFill>
                  <a:schemeClr val="tx1"/>
                </a:solidFill>
                <a:latin typeface="+mj-lt"/>
              </a:rPr>
              <a:t>DATASET</a:t>
            </a:r>
            <a:endParaRPr lang="en-US" sz="12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B5DABA1-E4A0-4B74-9497-5FF1FD2A9DF8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550458" y="2373077"/>
            <a:ext cx="873504" cy="49134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solidFill>
                  <a:schemeClr val="tx1"/>
                </a:solidFill>
                <a:latin typeface="+mj-lt"/>
              </a:rPr>
              <a:t>MODEL1</a:t>
            </a:r>
            <a:endParaRPr lang="en-US" sz="12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A39C141-28AB-473E-9E28-3133D60F094B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1662260" y="2373077"/>
            <a:ext cx="873504" cy="49134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solidFill>
                  <a:schemeClr val="tx1"/>
                </a:solidFill>
                <a:latin typeface="+mj-lt"/>
              </a:rPr>
              <a:t>MODEL2</a:t>
            </a:r>
            <a:endParaRPr lang="en-US" sz="12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A99912D-8282-4E7D-ADC6-E77DFD8D7476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3058715" y="2373077"/>
            <a:ext cx="873504" cy="49134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solidFill>
                  <a:schemeClr val="tx1"/>
                </a:solidFill>
                <a:latin typeface="+mj-lt"/>
              </a:rPr>
              <a:t>MODEL3</a:t>
            </a:r>
            <a:endParaRPr lang="en-US" sz="12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0F3ECB1-7615-440C-BA49-1F10FCCBC194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>
            <a:off x="4779261" y="2373077"/>
            <a:ext cx="873504" cy="49134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solidFill>
                  <a:schemeClr val="tx1"/>
                </a:solidFill>
                <a:latin typeface="+mj-lt"/>
              </a:rPr>
              <a:t>MODEL52</a:t>
            </a:r>
          </a:p>
        </p:txBody>
      </p:sp>
      <p:cxnSp>
        <p:nvCxnSpPr>
          <p:cNvPr id="14" name="Connector: Elbow 13">
            <a:extLst>
              <a:ext uri="{FF2B5EF4-FFF2-40B4-BE49-F238E27FC236}">
                <a16:creationId xmlns:a16="http://schemas.microsoft.com/office/drawing/2014/main" id="{CE8F234C-66EA-4E3B-8A58-428BD010705D}"/>
              </a:ext>
            </a:extLst>
          </p:cNvPr>
          <p:cNvCxnSpPr>
            <a:cxnSpLocks/>
            <a:stCxn id="2" idx="2"/>
            <a:endCxn id="9" idx="0"/>
          </p:cNvCxnSpPr>
          <p:nvPr>
            <p:custDataLst>
              <p:tags r:id="rId10"/>
            </p:custDataLst>
          </p:nvPr>
        </p:nvCxnSpPr>
        <p:spPr>
          <a:xfrm rot="5400000">
            <a:off x="1779129" y="1148288"/>
            <a:ext cx="432871" cy="2016708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Connector: Elbow 15">
            <a:extLst>
              <a:ext uri="{FF2B5EF4-FFF2-40B4-BE49-F238E27FC236}">
                <a16:creationId xmlns:a16="http://schemas.microsoft.com/office/drawing/2014/main" id="{8F9CB1E6-E43F-4E25-AE64-C2AA82DB46EC}"/>
              </a:ext>
            </a:extLst>
          </p:cNvPr>
          <p:cNvCxnSpPr>
            <a:cxnSpLocks/>
            <a:stCxn id="2" idx="2"/>
            <a:endCxn id="13" idx="0"/>
          </p:cNvCxnSpPr>
          <p:nvPr>
            <p:custDataLst>
              <p:tags r:id="rId11"/>
            </p:custDataLst>
          </p:nvPr>
        </p:nvCxnSpPr>
        <p:spPr>
          <a:xfrm rot="16200000" flipH="1">
            <a:off x="3893530" y="1050594"/>
            <a:ext cx="432871" cy="2212095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Connector: Elbow 19">
            <a:extLst>
              <a:ext uri="{FF2B5EF4-FFF2-40B4-BE49-F238E27FC236}">
                <a16:creationId xmlns:a16="http://schemas.microsoft.com/office/drawing/2014/main" id="{FD903651-DDF1-4352-810D-FE8CB3E8115C}"/>
              </a:ext>
            </a:extLst>
          </p:cNvPr>
          <p:cNvCxnSpPr>
            <a:cxnSpLocks/>
            <a:stCxn id="2" idx="2"/>
            <a:endCxn id="12" idx="0"/>
          </p:cNvCxnSpPr>
          <p:nvPr>
            <p:custDataLst>
              <p:tags r:id="rId12"/>
            </p:custDataLst>
          </p:nvPr>
        </p:nvCxnSpPr>
        <p:spPr>
          <a:xfrm rot="16200000" flipH="1">
            <a:off x="3033257" y="1910867"/>
            <a:ext cx="432871" cy="491548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Connector: Elbow 21">
            <a:extLst>
              <a:ext uri="{FF2B5EF4-FFF2-40B4-BE49-F238E27FC236}">
                <a16:creationId xmlns:a16="http://schemas.microsoft.com/office/drawing/2014/main" id="{43D19968-2CC4-4E9F-8977-39E968B43142}"/>
              </a:ext>
            </a:extLst>
          </p:cNvPr>
          <p:cNvCxnSpPr>
            <a:cxnSpLocks/>
            <a:stCxn id="2" idx="2"/>
            <a:endCxn id="11" idx="0"/>
          </p:cNvCxnSpPr>
          <p:nvPr>
            <p:custDataLst>
              <p:tags r:id="rId13"/>
            </p:custDataLst>
          </p:nvPr>
        </p:nvCxnSpPr>
        <p:spPr>
          <a:xfrm rot="5400000">
            <a:off x="2335030" y="1704188"/>
            <a:ext cx="432871" cy="904907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Oval 26">
            <a:extLst>
              <a:ext uri="{FF2B5EF4-FFF2-40B4-BE49-F238E27FC236}">
                <a16:creationId xmlns:a16="http://schemas.microsoft.com/office/drawing/2014/main" id="{ED2B97A1-7E32-40AA-B8A5-4A5141E08E72}"/>
              </a:ext>
            </a:extLst>
          </p:cNvPr>
          <p:cNvSpPr/>
          <p:nvPr>
            <p:custDataLst>
              <p:tags r:id="rId14"/>
            </p:custDataLst>
          </p:nvPr>
        </p:nvSpPr>
        <p:spPr>
          <a:xfrm>
            <a:off x="4088691" y="2572776"/>
            <a:ext cx="91948" cy="9194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813A41F7-0CC7-454F-86BB-FCDE5C367670}"/>
              </a:ext>
            </a:extLst>
          </p:cNvPr>
          <p:cNvSpPr/>
          <p:nvPr>
            <p:custDataLst>
              <p:tags r:id="rId15"/>
            </p:custDataLst>
          </p:nvPr>
        </p:nvSpPr>
        <p:spPr>
          <a:xfrm>
            <a:off x="4277220" y="2572776"/>
            <a:ext cx="91948" cy="9194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D20E6963-A59E-40E1-9705-90654FA65AE0}"/>
              </a:ext>
            </a:extLst>
          </p:cNvPr>
          <p:cNvSpPr/>
          <p:nvPr>
            <p:custDataLst>
              <p:tags r:id="rId16"/>
            </p:custDataLst>
          </p:nvPr>
        </p:nvSpPr>
        <p:spPr>
          <a:xfrm>
            <a:off x="4475216" y="2572776"/>
            <a:ext cx="91948" cy="9194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66" name="CasellaDiTesto 1">
            <a:extLst>
              <a:ext uri="{FF2B5EF4-FFF2-40B4-BE49-F238E27FC236}">
                <a16:creationId xmlns:a16="http://schemas.microsoft.com/office/drawing/2014/main" id="{0E909F1A-B036-42C3-80B3-C16545679CE9}"/>
              </a:ext>
            </a:extLst>
          </p:cNvPr>
          <p:cNvSpPr txBox="1"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345772" y="400579"/>
            <a:ext cx="788789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0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1pPr>
            <a:lvl2pPr marL="742950" indent="-285750" eaLnBrk="0" hangingPunct="0">
              <a:defRPr sz="30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2pPr>
            <a:lvl3pPr marL="1143000" indent="-228600" eaLnBrk="0" hangingPunct="0">
              <a:defRPr sz="30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3pPr>
            <a:lvl4pPr marL="1600200" indent="-228600" eaLnBrk="0" hangingPunct="0">
              <a:defRPr sz="30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4pPr>
            <a:lvl5pPr marL="2057400" indent="-228600" eaLnBrk="0" hangingPunct="0">
              <a:defRPr sz="30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9pPr>
          </a:lstStyle>
          <a:p>
            <a:pPr eaLnBrk="1" hangingPunct="1"/>
            <a:r>
              <a:rPr lang="en-US" sz="3200" b="1" dirty="0">
                <a:solidFill>
                  <a:schemeClr val="tx2"/>
                </a:solidFill>
                <a:latin typeface="+mj-lt"/>
              </a:rPr>
              <a:t>Synthetic Dataset generation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23DBB61D-3A8B-4CF5-B443-303B9F126C8F}"/>
              </a:ext>
            </a:extLst>
          </p:cNvPr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22"/>
          <a:stretch>
            <a:fillRect/>
          </a:stretch>
        </p:blipFill>
        <p:spPr>
          <a:xfrm>
            <a:off x="5711164" y="1795052"/>
            <a:ext cx="3206498" cy="180365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A96B656-D2C0-4909-8877-933170913748}"/>
              </a:ext>
            </a:extLst>
          </p:cNvPr>
          <p:cNvSpPr/>
          <p:nvPr/>
        </p:nvSpPr>
        <p:spPr>
          <a:xfrm>
            <a:off x="6217650" y="3263751"/>
            <a:ext cx="224055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https://threedscans.com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8352566-5F80-47BC-96D4-A0E91CA0F5C5}"/>
              </a:ext>
            </a:extLst>
          </p:cNvPr>
          <p:cNvSpPr txBox="1"/>
          <p:nvPr/>
        </p:nvSpPr>
        <p:spPr>
          <a:xfrm>
            <a:off x="38689" y="6026209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solidFill>
                  <a:schemeClr val="bg1">
                    <a:lumMod val="65000"/>
                  </a:schemeClr>
                </a:solidFill>
              </a:rPr>
              <a:t>5</a:t>
            </a:r>
            <a:endParaRPr lang="en-US" sz="12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518459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arallelogramma 5"/>
          <p:cNvSpPr/>
          <p:nvPr>
            <p:custDataLst>
              <p:tags r:id="rId2"/>
            </p:custDataLst>
          </p:nvPr>
        </p:nvSpPr>
        <p:spPr>
          <a:xfrm>
            <a:off x="-238532" y="6376663"/>
            <a:ext cx="8472198" cy="481338"/>
          </a:xfrm>
          <a:prstGeom prst="parallelogram">
            <a:avLst/>
          </a:prstGeom>
          <a:solidFill>
            <a:srgbClr val="0F406B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rgbClr val="0F406B"/>
              </a:solidFill>
              <a:latin typeface="+mj-lt"/>
            </a:endParaRPr>
          </a:p>
        </p:txBody>
      </p:sp>
      <p:pic>
        <p:nvPicPr>
          <p:cNvPr id="7" name="Immagine 6" descr="cherubino_pant541.eps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200" y="6376662"/>
            <a:ext cx="459462" cy="469067"/>
          </a:xfrm>
          <a:prstGeom prst="rect">
            <a:avLst/>
          </a:prstGeom>
        </p:spPr>
      </p:pic>
      <p:pic>
        <p:nvPicPr>
          <p:cNvPr id="8" name="Immagine 7" descr="logo_white.eps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7607" y="6502430"/>
            <a:ext cx="2395665" cy="22087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CE1C35D-7E84-4D8C-B0D8-28A524676FCA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2567166" y="1448861"/>
            <a:ext cx="873504" cy="49134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solidFill>
                  <a:schemeClr val="tx1"/>
                </a:solidFill>
                <a:latin typeface="+mj-lt"/>
              </a:rPr>
              <a:t>DATASET</a:t>
            </a:r>
            <a:endParaRPr lang="en-US" sz="12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B5DABA1-E4A0-4B74-9497-5FF1FD2A9DF8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550458" y="2373077"/>
            <a:ext cx="873504" cy="49134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solidFill>
                  <a:schemeClr val="tx1"/>
                </a:solidFill>
                <a:latin typeface="+mj-lt"/>
              </a:rPr>
              <a:t>MODEL1</a:t>
            </a:r>
            <a:endParaRPr lang="en-US" sz="12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A39C141-28AB-473E-9E28-3133D60F094B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1662260" y="2373077"/>
            <a:ext cx="873504" cy="49134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solidFill>
                  <a:schemeClr val="tx1"/>
                </a:solidFill>
                <a:latin typeface="+mj-lt"/>
              </a:rPr>
              <a:t>MODEL2</a:t>
            </a:r>
            <a:endParaRPr lang="en-US" sz="12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A99912D-8282-4E7D-ADC6-E77DFD8D7476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3058715" y="2373077"/>
            <a:ext cx="873504" cy="49134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solidFill>
                  <a:schemeClr val="tx1"/>
                </a:solidFill>
                <a:latin typeface="+mj-lt"/>
              </a:rPr>
              <a:t>MODEL3</a:t>
            </a:r>
            <a:endParaRPr lang="en-US" sz="12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0F3ECB1-7615-440C-BA49-1F10FCCBC194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>
            <a:off x="4779261" y="2373077"/>
            <a:ext cx="873504" cy="49134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solidFill>
                  <a:schemeClr val="tx1"/>
                </a:solidFill>
                <a:latin typeface="+mj-lt"/>
              </a:rPr>
              <a:t>MODEL52</a:t>
            </a:r>
          </a:p>
        </p:txBody>
      </p:sp>
      <p:cxnSp>
        <p:nvCxnSpPr>
          <p:cNvPr id="14" name="Connector: Elbow 13">
            <a:extLst>
              <a:ext uri="{FF2B5EF4-FFF2-40B4-BE49-F238E27FC236}">
                <a16:creationId xmlns:a16="http://schemas.microsoft.com/office/drawing/2014/main" id="{CE8F234C-66EA-4E3B-8A58-428BD010705D}"/>
              </a:ext>
            </a:extLst>
          </p:cNvPr>
          <p:cNvCxnSpPr>
            <a:cxnSpLocks/>
            <a:stCxn id="2" idx="2"/>
            <a:endCxn id="9" idx="0"/>
          </p:cNvCxnSpPr>
          <p:nvPr>
            <p:custDataLst>
              <p:tags r:id="rId10"/>
            </p:custDataLst>
          </p:nvPr>
        </p:nvCxnSpPr>
        <p:spPr>
          <a:xfrm rot="5400000">
            <a:off x="1779129" y="1148288"/>
            <a:ext cx="432871" cy="2016708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Connector: Elbow 15">
            <a:extLst>
              <a:ext uri="{FF2B5EF4-FFF2-40B4-BE49-F238E27FC236}">
                <a16:creationId xmlns:a16="http://schemas.microsoft.com/office/drawing/2014/main" id="{8F9CB1E6-E43F-4E25-AE64-C2AA82DB46EC}"/>
              </a:ext>
            </a:extLst>
          </p:cNvPr>
          <p:cNvCxnSpPr>
            <a:cxnSpLocks/>
            <a:stCxn id="2" idx="2"/>
            <a:endCxn id="13" idx="0"/>
          </p:cNvCxnSpPr>
          <p:nvPr>
            <p:custDataLst>
              <p:tags r:id="rId11"/>
            </p:custDataLst>
          </p:nvPr>
        </p:nvCxnSpPr>
        <p:spPr>
          <a:xfrm rot="16200000" flipH="1">
            <a:off x="3893530" y="1050594"/>
            <a:ext cx="432871" cy="2212095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Connector: Elbow 19">
            <a:extLst>
              <a:ext uri="{FF2B5EF4-FFF2-40B4-BE49-F238E27FC236}">
                <a16:creationId xmlns:a16="http://schemas.microsoft.com/office/drawing/2014/main" id="{FD903651-DDF1-4352-810D-FE8CB3E8115C}"/>
              </a:ext>
            </a:extLst>
          </p:cNvPr>
          <p:cNvCxnSpPr>
            <a:cxnSpLocks/>
            <a:stCxn id="2" idx="2"/>
            <a:endCxn id="12" idx="0"/>
          </p:cNvCxnSpPr>
          <p:nvPr>
            <p:custDataLst>
              <p:tags r:id="rId12"/>
            </p:custDataLst>
          </p:nvPr>
        </p:nvCxnSpPr>
        <p:spPr>
          <a:xfrm rot="16200000" flipH="1">
            <a:off x="3033257" y="1910867"/>
            <a:ext cx="432871" cy="491548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Connector: Elbow 21">
            <a:extLst>
              <a:ext uri="{FF2B5EF4-FFF2-40B4-BE49-F238E27FC236}">
                <a16:creationId xmlns:a16="http://schemas.microsoft.com/office/drawing/2014/main" id="{43D19968-2CC4-4E9F-8977-39E968B43142}"/>
              </a:ext>
            </a:extLst>
          </p:cNvPr>
          <p:cNvCxnSpPr>
            <a:cxnSpLocks/>
            <a:stCxn id="2" idx="2"/>
            <a:endCxn id="11" idx="0"/>
          </p:cNvCxnSpPr>
          <p:nvPr>
            <p:custDataLst>
              <p:tags r:id="rId13"/>
            </p:custDataLst>
          </p:nvPr>
        </p:nvCxnSpPr>
        <p:spPr>
          <a:xfrm rot="5400000">
            <a:off x="2335030" y="1704188"/>
            <a:ext cx="432871" cy="904907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Oval 26">
            <a:extLst>
              <a:ext uri="{FF2B5EF4-FFF2-40B4-BE49-F238E27FC236}">
                <a16:creationId xmlns:a16="http://schemas.microsoft.com/office/drawing/2014/main" id="{ED2B97A1-7E32-40AA-B8A5-4A5141E08E72}"/>
              </a:ext>
            </a:extLst>
          </p:cNvPr>
          <p:cNvSpPr/>
          <p:nvPr>
            <p:custDataLst>
              <p:tags r:id="rId14"/>
            </p:custDataLst>
          </p:nvPr>
        </p:nvSpPr>
        <p:spPr>
          <a:xfrm>
            <a:off x="4088691" y="2572776"/>
            <a:ext cx="91948" cy="9194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813A41F7-0CC7-454F-86BB-FCDE5C367670}"/>
              </a:ext>
            </a:extLst>
          </p:cNvPr>
          <p:cNvSpPr/>
          <p:nvPr>
            <p:custDataLst>
              <p:tags r:id="rId15"/>
            </p:custDataLst>
          </p:nvPr>
        </p:nvSpPr>
        <p:spPr>
          <a:xfrm>
            <a:off x="4277220" y="2572776"/>
            <a:ext cx="91948" cy="9194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D20E6963-A59E-40E1-9705-90654FA65AE0}"/>
              </a:ext>
            </a:extLst>
          </p:cNvPr>
          <p:cNvSpPr/>
          <p:nvPr>
            <p:custDataLst>
              <p:tags r:id="rId16"/>
            </p:custDataLst>
          </p:nvPr>
        </p:nvSpPr>
        <p:spPr>
          <a:xfrm>
            <a:off x="4475216" y="2572776"/>
            <a:ext cx="91948" cy="9194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BFD53B85-ACC9-4CAB-AAE6-A56A53C663E8}"/>
              </a:ext>
            </a:extLst>
          </p:cNvPr>
          <p:cNvSpPr/>
          <p:nvPr>
            <p:custDataLst>
              <p:tags r:id="rId17"/>
            </p:custDataLst>
          </p:nvPr>
        </p:nvSpPr>
        <p:spPr>
          <a:xfrm>
            <a:off x="408939" y="3483205"/>
            <a:ext cx="1015022" cy="32670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solidFill>
                  <a:schemeClr val="tx1"/>
                </a:solidFill>
                <a:latin typeface="+mj-lt"/>
              </a:rPr>
              <a:t>MATERIAL 1</a:t>
            </a:r>
            <a:endParaRPr lang="en-US" sz="12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C2F5B5C2-FD35-4E9D-8388-479FACBE8510}"/>
              </a:ext>
            </a:extLst>
          </p:cNvPr>
          <p:cNvSpPr/>
          <p:nvPr>
            <p:custDataLst>
              <p:tags r:id="rId18"/>
            </p:custDataLst>
          </p:nvPr>
        </p:nvSpPr>
        <p:spPr>
          <a:xfrm>
            <a:off x="2567166" y="3483205"/>
            <a:ext cx="1015022" cy="32670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solidFill>
                  <a:schemeClr val="tx1"/>
                </a:solidFill>
                <a:latin typeface="+mj-lt"/>
              </a:rPr>
              <a:t>MATERIAL 8</a:t>
            </a:r>
            <a:endParaRPr lang="en-US" sz="12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35233122-EBC4-4183-A56B-74BF5F4AFA2F}"/>
              </a:ext>
            </a:extLst>
          </p:cNvPr>
          <p:cNvSpPr/>
          <p:nvPr>
            <p:custDataLst>
              <p:tags r:id="rId19"/>
            </p:custDataLst>
          </p:nvPr>
        </p:nvSpPr>
        <p:spPr>
          <a:xfrm>
            <a:off x="1756327" y="3616732"/>
            <a:ext cx="91948" cy="9194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0F49AC67-D961-48E5-931D-59566B2931E8}"/>
              </a:ext>
            </a:extLst>
          </p:cNvPr>
          <p:cNvSpPr/>
          <p:nvPr>
            <p:custDataLst>
              <p:tags r:id="rId20"/>
            </p:custDataLst>
          </p:nvPr>
        </p:nvSpPr>
        <p:spPr>
          <a:xfrm>
            <a:off x="1944856" y="3616732"/>
            <a:ext cx="91948" cy="9194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B4D00165-3D14-4F60-9F2C-A7648C654607}"/>
              </a:ext>
            </a:extLst>
          </p:cNvPr>
          <p:cNvSpPr/>
          <p:nvPr>
            <p:custDataLst>
              <p:tags r:id="rId21"/>
            </p:custDataLst>
          </p:nvPr>
        </p:nvSpPr>
        <p:spPr>
          <a:xfrm>
            <a:off x="2142852" y="3616732"/>
            <a:ext cx="91948" cy="9194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chemeClr val="tx1"/>
              </a:solidFill>
              <a:latin typeface="+mj-lt"/>
            </a:endParaRPr>
          </a:p>
        </p:txBody>
      </p:sp>
      <p:cxnSp>
        <p:nvCxnSpPr>
          <p:cNvPr id="36" name="Connector: Elbow 35">
            <a:extLst>
              <a:ext uri="{FF2B5EF4-FFF2-40B4-BE49-F238E27FC236}">
                <a16:creationId xmlns:a16="http://schemas.microsoft.com/office/drawing/2014/main" id="{E9824BD8-F69B-41FB-B338-3D9F423DB795}"/>
              </a:ext>
            </a:extLst>
          </p:cNvPr>
          <p:cNvCxnSpPr>
            <a:stCxn id="11" idx="2"/>
            <a:endCxn id="30" idx="0"/>
          </p:cNvCxnSpPr>
          <p:nvPr>
            <p:custDataLst>
              <p:tags r:id="rId22"/>
            </p:custDataLst>
          </p:nvPr>
        </p:nvCxnSpPr>
        <p:spPr>
          <a:xfrm rot="5400000">
            <a:off x="1198340" y="2582534"/>
            <a:ext cx="618783" cy="1182561"/>
          </a:xfrm>
          <a:prstGeom prst="bentConnector3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Connector: Elbow 37">
            <a:extLst>
              <a:ext uri="{FF2B5EF4-FFF2-40B4-BE49-F238E27FC236}">
                <a16:creationId xmlns:a16="http://schemas.microsoft.com/office/drawing/2014/main" id="{6EE60599-FC16-4482-A88C-56A600AAA1F5}"/>
              </a:ext>
            </a:extLst>
          </p:cNvPr>
          <p:cNvCxnSpPr>
            <a:stCxn id="11" idx="2"/>
            <a:endCxn id="31" idx="0"/>
          </p:cNvCxnSpPr>
          <p:nvPr>
            <p:custDataLst>
              <p:tags r:id="rId23"/>
            </p:custDataLst>
          </p:nvPr>
        </p:nvCxnSpPr>
        <p:spPr>
          <a:xfrm rot="16200000" flipH="1">
            <a:off x="2277453" y="2685981"/>
            <a:ext cx="618783" cy="975666"/>
          </a:xfrm>
          <a:prstGeom prst="bentConnector3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6" name="CasellaDiTesto 1">
            <a:extLst>
              <a:ext uri="{FF2B5EF4-FFF2-40B4-BE49-F238E27FC236}">
                <a16:creationId xmlns:a16="http://schemas.microsoft.com/office/drawing/2014/main" id="{0E909F1A-B036-42C3-80B3-C16545679CE9}"/>
              </a:ext>
            </a:extLst>
          </p:cNvPr>
          <p:cNvSpPr txBox="1">
            <a:spLocks noChangeArrowheads="1"/>
          </p:cNvSpPr>
          <p:nvPr>
            <p:custDataLst>
              <p:tags r:id="rId24"/>
            </p:custDataLst>
          </p:nvPr>
        </p:nvSpPr>
        <p:spPr bwMode="auto">
          <a:xfrm>
            <a:off x="345772" y="400579"/>
            <a:ext cx="788789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0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1pPr>
            <a:lvl2pPr marL="742950" indent="-285750" eaLnBrk="0" hangingPunct="0">
              <a:defRPr sz="30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2pPr>
            <a:lvl3pPr marL="1143000" indent="-228600" eaLnBrk="0" hangingPunct="0">
              <a:defRPr sz="30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3pPr>
            <a:lvl4pPr marL="1600200" indent="-228600" eaLnBrk="0" hangingPunct="0">
              <a:defRPr sz="30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4pPr>
            <a:lvl5pPr marL="2057400" indent="-228600" eaLnBrk="0" hangingPunct="0">
              <a:defRPr sz="30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9pPr>
          </a:lstStyle>
          <a:p>
            <a:pPr eaLnBrk="1" hangingPunct="1"/>
            <a:r>
              <a:rPr lang="en-US" sz="3200" b="1" dirty="0">
                <a:solidFill>
                  <a:schemeClr val="tx2"/>
                </a:solidFill>
                <a:latin typeface="+mj-lt"/>
              </a:rPr>
              <a:t>Synthetic Dataset generation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97750E7F-D1C3-45B0-B0D2-B8CB6E875E61}"/>
              </a:ext>
            </a:extLst>
          </p:cNvPr>
          <p:cNvPicPr>
            <a:picLocks noChangeAspect="1"/>
          </p:cNvPicPr>
          <p:nvPr>
            <p:custDataLst>
              <p:tags r:id="rId25"/>
            </p:custDataLst>
          </p:nvPr>
        </p:nvPicPr>
        <p:blipFill>
          <a:blip r:embed="rId29"/>
          <a:stretch>
            <a:fillRect/>
          </a:stretch>
        </p:blipFill>
        <p:spPr>
          <a:xfrm>
            <a:off x="5357902" y="2934466"/>
            <a:ext cx="3682484" cy="2089377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F59BB856-5032-4059-B889-13AA5A248BAE}"/>
              </a:ext>
            </a:extLst>
          </p:cNvPr>
          <p:cNvSpPr txBox="1"/>
          <p:nvPr/>
        </p:nvSpPr>
        <p:spPr>
          <a:xfrm>
            <a:off x="38689" y="6026209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solidFill>
                  <a:schemeClr val="bg1">
                    <a:lumMod val="65000"/>
                  </a:schemeClr>
                </a:solidFill>
              </a:rPr>
              <a:t>5</a:t>
            </a:r>
            <a:endParaRPr lang="en-US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A8221EB-AB3B-440C-B296-B3175F23F10A}"/>
              </a:ext>
            </a:extLst>
          </p:cNvPr>
          <p:cNvSpPr txBox="1"/>
          <p:nvPr/>
        </p:nvSpPr>
        <p:spPr>
          <a:xfrm>
            <a:off x="4475216" y="3284005"/>
            <a:ext cx="11248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Reflective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6B9849F-BCA3-487C-A9BB-20B181DDC389}"/>
              </a:ext>
            </a:extLst>
          </p:cNvPr>
          <p:cNvSpPr txBox="1"/>
          <p:nvPr/>
        </p:nvSpPr>
        <p:spPr>
          <a:xfrm>
            <a:off x="4475216" y="4309725"/>
            <a:ext cx="11248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Dull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9511436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9|43.6|15|1.2|3.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 6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 20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 22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 27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 28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 29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 30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 31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 32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 33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 3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 7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 36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 38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 62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 63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 65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 66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 49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 51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 52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 5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 8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 32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 33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 34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8.7|16.9|10.9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3|0.2|0.2|0.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 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 66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SLIDENUMBER" val=" 11"/>
  <p:tag name="DONE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 6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 7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 8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 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9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 9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 1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 12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 13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 14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 16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 20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 22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 27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 2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3|20.2|13.2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 29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 66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 35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SLIDENUMBER" val=" 11"/>
  <p:tag name="DONE" val="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 6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 7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 8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 2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 9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 1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SLIDENUMBER" val=" 11"/>
  <p:tag name="DONE" val="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 12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 13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 14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 16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 20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 22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 27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 28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 29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 3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 6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 31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 32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 33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 34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 36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 38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 66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 37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SLIDENUMBER" val=" 11"/>
  <p:tag name="DONE" val="1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 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 7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 7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 8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 2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 9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 11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 12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 13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 14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 16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 2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 8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 22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 27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 28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 29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 30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 31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 32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 33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 34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 3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 66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 38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 49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 51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 52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 55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 66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 32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 33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 34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SLIDENUMBER" val=" 1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SLIDENUMBER" val=" 11"/>
  <p:tag name="DONE" val="1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 6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 7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 8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 2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 9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 11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 12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 13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 14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 16"/>
</p:tagLst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A617D6A2166F345A0AA017C19C3120B" ma:contentTypeVersion="16" ma:contentTypeDescription="Create a new document." ma:contentTypeScope="" ma:versionID="2a36ef1c3f18db1ecf228212e8835bfc">
  <xsd:schema xmlns:xsd="http://www.w3.org/2001/XMLSchema" xmlns:xs="http://www.w3.org/2001/XMLSchema" xmlns:p="http://schemas.microsoft.com/office/2006/metadata/properties" xmlns:ns3="5ca1a128-0c9a-4685-a699-da9e6b4b0d93" xmlns:ns4="aeb57d19-0d29-4b2e-8904-084ce648af3b" targetNamespace="http://schemas.microsoft.com/office/2006/metadata/properties" ma:root="true" ma:fieldsID="8405d9c1c074566eee81666d136a99aa" ns3:_="" ns4:_="">
    <xsd:import namespace="5ca1a128-0c9a-4685-a699-da9e6b4b0d93"/>
    <xsd:import namespace="aeb57d19-0d29-4b2e-8904-084ce648af3b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AutoKeyPoints" minOccurs="0"/>
                <xsd:element ref="ns3:MediaServiceKeyPoints" minOccurs="0"/>
                <xsd:element ref="ns3:MediaServiceLocation" minOccurs="0"/>
                <xsd:element ref="ns3:MediaLengthInSeconds" minOccurs="0"/>
                <xsd:element ref="ns3:MediaServiceSearchProperties" minOccurs="0"/>
                <xsd:element ref="ns3:_activit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ca1a128-0c9a-4685-a699-da9e6b4b0d9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_activity" ma:index="23" nillable="true" ma:displayName="_activity" ma:hidden="true" ma:internalName="_activity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eb57d19-0d29-4b2e-8904-084ce648af3b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5ca1a128-0c9a-4685-a699-da9e6b4b0d93" xsi:nil="true"/>
  </documentManagement>
</p:properties>
</file>

<file path=customXml/itemProps1.xml><?xml version="1.0" encoding="utf-8"?>
<ds:datastoreItem xmlns:ds="http://schemas.openxmlformats.org/officeDocument/2006/customXml" ds:itemID="{5D93E7CE-6A24-4105-9FAF-CAE4255F4B4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ca1a128-0c9a-4685-a699-da9e6b4b0d93"/>
    <ds:schemaRef ds:uri="aeb57d19-0d29-4b2e-8904-084ce648af3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96E64462-DD0C-4532-B483-883A1A6FED6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199C918-B86E-446E-8E90-0DE1B3E31B44}">
  <ds:schemaRefs>
    <ds:schemaRef ds:uri="http://schemas.microsoft.com/office/2006/documentManagement/types"/>
    <ds:schemaRef ds:uri="http://schemas.microsoft.com/office/2006/metadata/properties"/>
    <ds:schemaRef ds:uri="http://www.w3.org/XML/1998/namespace"/>
    <ds:schemaRef ds:uri="5ca1a128-0c9a-4685-a699-da9e6b4b0d93"/>
    <ds:schemaRef ds:uri="http://purl.org/dc/dcmitype/"/>
    <ds:schemaRef ds:uri="http://schemas.openxmlformats.org/package/2006/metadata/core-properties"/>
    <ds:schemaRef ds:uri="http://purl.org/dc/elements/1.1/"/>
    <ds:schemaRef ds:uri="aeb57d19-0d29-4b2e-8904-084ce648af3b"/>
    <ds:schemaRef ds:uri="http://purl.org/dc/terms/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16679</TotalTime>
  <Words>1048</Words>
  <Application>Microsoft Office PowerPoint</Application>
  <PresentationFormat>On-screen Show (4:3)</PresentationFormat>
  <Paragraphs>311</Paragraphs>
  <Slides>25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1" baseType="lpstr">
      <vt:lpstr>Arial</vt:lpstr>
      <vt:lpstr>Calibri</vt:lpstr>
      <vt:lpstr>Gill Sans Light</vt:lpstr>
      <vt:lpstr>SFRM1200</vt:lpstr>
      <vt:lpstr>ヒラギノ角ゴ ProN W3</vt:lpstr>
      <vt:lpstr>Tema di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Ufficio Comunicazione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dcasfasf</dc:title>
  <dc:creator>Bruno Sereni</dc:creator>
  <cp:lastModifiedBy>Luca Peretti</cp:lastModifiedBy>
  <cp:revision>138</cp:revision>
  <dcterms:created xsi:type="dcterms:W3CDTF">2015-08-31T13:52:36Z</dcterms:created>
  <dcterms:modified xsi:type="dcterms:W3CDTF">2023-05-28T17:37:29Z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0x010100FA617D6A2166F345A0AA017C19C3120B</vt:lpwstr>
  </property>
</Properties>
</file>